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62" r:id="rId5"/>
    <p:sldId id="261" r:id="rId6"/>
    <p:sldId id="259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07808357476983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AB8-4F88-A505-37E807CC214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AB8-4F88-A505-37E807CC214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9AB8-4F88-A505-37E807CC214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AB8-4F88-A505-37E807CC214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9AB8-4F88-A505-37E807CC214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AB8-4F88-A505-37E807CC214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9AB8-4F88-A505-37E807CC214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AB8-4F88-A505-37E807CC2149}"/>
              </c:ext>
            </c:extLst>
          </c:dPt>
          <c:dLbls>
            <c:dLbl>
              <c:idx val="0"/>
              <c:layout>
                <c:manualLayout>
                  <c:x val="3.5992170106251678E-2"/>
                  <c:y val="1.197356019299435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AB8-4F88-A505-37E807CC214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AB8-4F88-A505-37E807CC2149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9AB8-4F88-A505-37E807CC2149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AB8-4F88-A505-37E807CC2149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9AB8-4F88-A505-37E807CC2149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9AB8-4F88-A505-37E807CC2149}"/>
                </c:ext>
              </c:extLst>
            </c:dLbl>
            <c:dLbl>
              <c:idx val="6"/>
              <c:layout>
                <c:manualLayout>
                  <c:x val="3.5835484089421214E-2"/>
                  <c:y val="1.795993943587877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AB8-4F88-A505-37E807CC2149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AB8-4F88-A505-37E807CC2149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Hoja1!$A$2:$A$9</c:f>
              <c:strCache>
                <c:ptCount val="6"/>
                <c:pt idx="0">
                  <c:v>&lt; 15</c:v>
                </c:pt>
                <c:pt idx="1">
                  <c:v>15-20</c:v>
                </c:pt>
                <c:pt idx="2">
                  <c:v>20-25</c:v>
                </c:pt>
                <c:pt idx="3">
                  <c:v>25-30</c:v>
                </c:pt>
                <c:pt idx="4">
                  <c:v>30-35</c:v>
                </c:pt>
                <c:pt idx="5">
                  <c:v>&gt; 35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3</c:v>
                </c:pt>
                <c:pt idx="1">
                  <c:v>10</c:v>
                </c:pt>
                <c:pt idx="2">
                  <c:v>15</c:v>
                </c:pt>
                <c:pt idx="3">
                  <c:v>11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B8-4F88-A505-37E807CC2149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 dirty="0"/>
              <a:t>Will</a:t>
            </a:r>
            <a:r>
              <a:rPr lang="en-US" sz="900" baseline="0" dirty="0"/>
              <a:t> you use this app in your future travels?</a:t>
            </a:r>
            <a:endParaRPr lang="en-US" sz="9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Before leaving, how much are you inclined to look on the web experiences or reviews (e.g. TripAdvisor, Yelp, etc.) to figure out what to do during your trip?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55E-4693-A24E-D4ECB8A2AD9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55E-4693-A24E-D4ECB8A2AD9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55E-4693-A24E-D4ECB8A2AD9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55E-4693-A24E-D4ECB8A2AD9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55E-4693-A24E-D4ECB8A2AD9C}"/>
                </c:ext>
              </c:extLst>
            </c:dLbl>
            <c:dLbl>
              <c:idx val="1"/>
              <c:layout>
                <c:manualLayout>
                  <c:x val="0.28481316118321898"/>
                  <c:y val="-2.1290720108907597E-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4107229135239"/>
                      <c:h val="0.1918161878454685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55E-4693-A24E-D4ECB8A2AD9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55E-4693-A24E-D4ECB8A2AD9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55E-4693-A24E-D4ECB8A2AD9C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Always</c:v>
                </c:pt>
                <c:pt idx="1">
                  <c:v>Sometimes</c:v>
                </c:pt>
                <c:pt idx="2">
                  <c:v>Rare</c:v>
                </c:pt>
                <c:pt idx="3">
                  <c:v>Never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4</c:v>
                </c:pt>
                <c:pt idx="1">
                  <c:v>7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55E-4693-A24E-D4ECB8A2AD9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499821292861496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Times travelled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791-4901-9138-DAAEB5DE28C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791-4901-9138-DAAEB5DE28C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791-4901-9138-DAAEB5DE28C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791-4901-9138-DAAEB5DE28C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791-4901-9138-DAAEB5DE28CF}"/>
              </c:ext>
            </c:extLst>
          </c:dPt>
          <c:dLbls>
            <c:dLbl>
              <c:idx val="0"/>
              <c:layout>
                <c:manualLayout>
                  <c:x val="-0.14052705129465184"/>
                  <c:y val="2.82485875706214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791-4901-9138-DAAEB5DE28CF}"/>
                </c:ext>
              </c:extLst>
            </c:dLbl>
            <c:dLbl>
              <c:idx val="1"/>
              <c:layout>
                <c:manualLayout>
                  <c:x val="0.11986130845720289"/>
                  <c:y val="4.5197740112994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791-4901-9138-DAAEB5DE28C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791-4901-9138-DAAEB5DE28CF}"/>
                </c:ext>
              </c:extLst>
            </c:dLbl>
            <c:dLbl>
              <c:idx val="3"/>
              <c:layout>
                <c:manualLayout>
                  <c:x val="-0.18599168553703924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791-4901-9138-DAAEB5DE28CF}"/>
                </c:ext>
              </c:extLst>
            </c:dLbl>
            <c:dLbl>
              <c:idx val="4"/>
              <c:layout>
                <c:manualLayout>
                  <c:x val="-4.6914347330924595E-2"/>
                  <c:y val="1.41074510113209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791-4901-9138-DAAEB5DE28C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&lt; 1</c:v>
                </c:pt>
                <c:pt idx="1">
                  <c:v>1 to 3</c:v>
                </c:pt>
                <c:pt idx="2">
                  <c:v>3 to 5</c:v>
                </c:pt>
                <c:pt idx="3">
                  <c:v>5 to 10</c:v>
                </c:pt>
                <c:pt idx="4">
                  <c:v>&gt; 10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7</c:v>
                </c:pt>
                <c:pt idx="3">
                  <c:v>12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791-4901-9138-DAAEB5DE28C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Did YOU EVER FOLLOWED</a:t>
            </a:r>
            <a:r>
              <a:rPr lang="en-US" sz="1200" baseline="0" dirty="0"/>
              <a:t> A GUIDE ON A TOUR in a travel with less than 3 days?</a:t>
            </a:r>
            <a:endParaRPr lang="en-US" sz="1200" dirty="0"/>
          </a:p>
        </c:rich>
      </c:tx>
      <c:layout>
        <c:manualLayout>
          <c:xMode val="edge"/>
          <c:yMode val="edge"/>
          <c:x val="0.10664019292846447"/>
          <c:y val="0.119732929572525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Did YOU EVER FOLLOWED A GUIDE ON A TOUR?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543-4CBA-BCAE-81B710C08AD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543-4CBA-BCAE-81B710C08AD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543-4CBA-BCAE-81B710C08AD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543-4CBA-BCAE-81B710C08AD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543-4CBA-BCAE-81B710C08ADD}"/>
              </c:ext>
            </c:extLst>
          </c:dPt>
          <c:dLbls>
            <c:dLbl>
              <c:idx val="0"/>
              <c:layout>
                <c:manualLayout>
                  <c:x val="2.6705116918361416E-2"/>
                  <c:y val="2.824848636835882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543-4CBA-BCAE-81B710C08ADD}"/>
                </c:ext>
              </c:extLst>
            </c:dLbl>
            <c:dLbl>
              <c:idx val="1"/>
              <c:layout>
                <c:manualLayout>
                  <c:x val="-3.5425711756045357E-2"/>
                  <c:y val="4.51977667451687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543-4CBA-BCAE-81B710C08AD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5543-4CBA-BCAE-81B710C08ADD}"/>
                </c:ext>
              </c:extLst>
            </c:dLbl>
            <c:dLbl>
              <c:idx val="3"/>
              <c:layout>
                <c:manualLayout>
                  <c:x val="-0.18599168553703924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543-4CBA-BCAE-81B710C08AD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5543-4CBA-BCAE-81B710C08AD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543-4CBA-BCAE-81B710C08AD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478920709210252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How long did you stay? (days)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2D9-403C-8C4F-947DFDED8C9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2D9-403C-8C4F-947DFDED8C9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2D9-403C-8C4F-947DFDED8C9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2D9-403C-8C4F-947DFDED8C9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2D9-403C-8C4F-947DFDED8C9B}"/>
              </c:ext>
            </c:extLst>
          </c:dPt>
          <c:dLbls>
            <c:dLbl>
              <c:idx val="0"/>
              <c:layout>
                <c:manualLayout>
                  <c:x val="4.537503957243659E-2"/>
                  <c:y val="-3.034879284096849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D9-403C-8C4F-947DFDED8C9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2D9-403C-8C4F-947DFDED8C9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2D9-403C-8C4F-947DFDED8C9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72D9-403C-8C4F-947DFDED8C9B}"/>
                </c:ext>
              </c:extLst>
            </c:dLbl>
            <c:dLbl>
              <c:idx val="4"/>
              <c:layout>
                <c:manualLayout>
                  <c:x val="-5.1605782064017031E-2"/>
                  <c:y val="9.875215707924665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2D9-403C-8C4F-947DFDED8C9B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&lt; 1</c:v>
                </c:pt>
                <c:pt idx="1">
                  <c:v>1 to 3 </c:v>
                </c:pt>
                <c:pt idx="2">
                  <c:v>3 to 5</c:v>
                </c:pt>
                <c:pt idx="3">
                  <c:v>5 to 7</c:v>
                </c:pt>
                <c:pt idx="4">
                  <c:v>&gt; 1 week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6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2D9-403C-8C4F-947DFDED8C9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Did YOU EVER FOLLOWED</a:t>
            </a:r>
            <a:r>
              <a:rPr lang="en-US" sz="1200" baseline="0" dirty="0"/>
              <a:t> A GUIDE ON A TOUR in a travel with more than 3 days?</a:t>
            </a:r>
            <a:endParaRPr lang="en-US" sz="1200" dirty="0"/>
          </a:p>
        </c:rich>
      </c:tx>
      <c:layout>
        <c:manualLayout>
          <c:xMode val="edge"/>
          <c:yMode val="edge"/>
          <c:x val="0.11062191338284462"/>
          <c:y val="0.131706222529777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Did YOU EVER FOLLOWED A GUIDE ON A TOUR?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944-473D-B5A4-8CE969508D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944-473D-B5A4-8CE969508D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944-473D-B5A4-8CE969508D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944-473D-B5A4-8CE969508D9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944-473D-B5A4-8CE969508D94}"/>
              </c:ext>
            </c:extLst>
          </c:dPt>
          <c:dLbls>
            <c:dLbl>
              <c:idx val="0"/>
              <c:layout>
                <c:manualLayout>
                  <c:x val="0.1302298487322453"/>
                  <c:y val="0.1779146483340152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944-473D-B5A4-8CE969508D94}"/>
                </c:ext>
              </c:extLst>
            </c:dLbl>
            <c:dLbl>
              <c:idx val="1"/>
              <c:layout>
                <c:manualLayout>
                  <c:x val="-3.5425711756045357E-2"/>
                  <c:y val="4.51977667451687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944-473D-B5A4-8CE969508D9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B944-473D-B5A4-8CE969508D94}"/>
                </c:ext>
              </c:extLst>
            </c:dLbl>
            <c:dLbl>
              <c:idx val="3"/>
              <c:layout>
                <c:manualLayout>
                  <c:x val="-0.18599168553703924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944-473D-B5A4-8CE969508D9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B944-473D-B5A4-8CE969508D9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2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944-473D-B5A4-8CE969508D9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Did</a:t>
            </a:r>
            <a:r>
              <a:rPr lang="en-US" sz="1200" baseline="0" dirty="0"/>
              <a:t> you feel like a local in your travels (traduced in many money wasted or busy places) ?</a:t>
            </a:r>
            <a:endParaRPr lang="en-US" sz="1200" dirty="0"/>
          </a:p>
        </c:rich>
      </c:tx>
      <c:layout>
        <c:manualLayout>
          <c:xMode val="edge"/>
          <c:yMode val="edge"/>
          <c:x val="0.11062191338284462"/>
          <c:y val="0.13769286900840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Did YOU EVER FOLLOWED A GUIDE ON A TOUR?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0CB-4F3C-B525-AAD658A9F9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0CB-4F3C-B525-AAD658A9F9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0CB-4F3C-B525-AAD658A9F9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0CB-4F3C-B525-AAD658A9F9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0CB-4F3C-B525-AAD658A9F96D}"/>
              </c:ext>
            </c:extLst>
          </c:dPt>
          <c:dLbls>
            <c:dLbl>
              <c:idx val="0"/>
              <c:layout>
                <c:manualLayout>
                  <c:x val="0.1302298487322453"/>
                  <c:y val="0.1779146483340152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CB-4F3C-B525-AAD658A9F96D}"/>
                </c:ext>
              </c:extLst>
            </c:dLbl>
            <c:dLbl>
              <c:idx val="1"/>
              <c:layout>
                <c:manualLayout>
                  <c:x val="-3.5425711756045357E-2"/>
                  <c:y val="4.519776674516873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CB-4F3C-B525-AAD658A9F96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0CB-4F3C-B525-AAD658A9F96D}"/>
                </c:ext>
              </c:extLst>
            </c:dLbl>
            <c:dLbl>
              <c:idx val="3"/>
              <c:layout>
                <c:manualLayout>
                  <c:x val="-0.18599168553703924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0CB-4F3C-B525-AAD658A9F96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0CB-4F3C-B525-AAD658A9F96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0CB-4F3C-B525-AAD658A9F96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 dirty="0"/>
              <a:t>Before leaving, how much are you inclined to look on the web experiences or reviews (e.g. TripAdvisor, Yelp, etc.) to figure out what to do during your trip?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Before leaving, how much are you inclined to look on the web experiences or reviews (e.g. TripAdvisor, Yelp, etc.) to figure out what to do during your trip?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4B7-4111-8561-D43396D6163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4B7-4111-8561-D43396D616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4B7-4111-8561-D43396D6163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4B7-4111-8561-D43396D6163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4B7-4111-8561-D43396D6163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4B7-4111-8561-D43396D6163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4B7-4111-8561-D43396D6163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4B7-4111-8561-D43396D6163D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Always</c:v>
                </c:pt>
                <c:pt idx="1">
                  <c:v>Sometimes</c:v>
                </c:pt>
                <c:pt idx="2">
                  <c:v>Rare</c:v>
                </c:pt>
                <c:pt idx="3">
                  <c:v>Never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</c:v>
                </c:pt>
                <c:pt idx="1">
                  <c:v>7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B7-4111-8561-D43396D6163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 dirty="0"/>
              <a:t>How much do</a:t>
            </a:r>
            <a:r>
              <a:rPr lang="en-US" sz="900" baseline="0" dirty="0"/>
              <a:t> you like an app which connect with locals by touristic?</a:t>
            </a:r>
            <a:endParaRPr lang="en-US" sz="9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Before leaving, how much are you inclined to look on the web experiences or reviews (e.g. TripAdvisor, Yelp, etc.) to figure out what to do during your trip?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BD5-4CB0-B69B-82E780E1C69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BD5-4CB0-B69B-82E780E1C69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BD5-4CB0-B69B-82E780E1C69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BD5-4CB0-B69B-82E780E1C69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BD5-4CB0-B69B-82E780E1C69C}"/>
                </c:ext>
              </c:extLst>
            </c:dLbl>
            <c:dLbl>
              <c:idx val="1"/>
              <c:layout>
                <c:manualLayout>
                  <c:x val="0.22352414168603177"/>
                  <c:y val="-7.570980067202029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D5-4CB0-B69B-82E780E1C69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BD5-4CB0-B69B-82E780E1C69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BD5-4CB0-B69B-82E780E1C69C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Useful</c:v>
                </c:pt>
                <c:pt idx="1">
                  <c:v>Good</c:v>
                </c:pt>
                <c:pt idx="2">
                  <c:v>None</c:v>
                </c:pt>
                <c:pt idx="3">
                  <c:v>Useless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D5-4CB0-B69B-82E780E1C69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900" dirty="0"/>
              <a:t>Would</a:t>
            </a:r>
            <a:r>
              <a:rPr lang="en-US" sz="900" baseline="0" dirty="0"/>
              <a:t> you like this app would work like Airbnb with static experiences or user-personalized experiences?</a:t>
            </a:r>
            <a:endParaRPr lang="en-US" sz="9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Before leaving, how much are you inclined to look on the web experiences or reviews (e.g. TripAdvisor, Yelp, etc.) to figure out what to do during your trip?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71-4DFF-8C97-EA8B27C43C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71-4DFF-8C97-EA8B27C43C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371-4DFF-8C97-EA8B27C43C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371-4DFF-8C97-EA8B27C43C2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B371-4DFF-8C97-EA8B27C43C2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7598021042041498"/>
                      <c:h val="0.27961273031768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371-4DFF-8C97-EA8B27C43C28}"/>
                </c:ext>
              </c:extLst>
            </c:dLbl>
            <c:dLbl>
              <c:idx val="2"/>
              <c:layout>
                <c:manualLayout>
                  <c:x val="1.8024721077412474E-3"/>
                  <c:y val="9.15245475615525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0579544673885822"/>
                      <c:h val="0.367408846975504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B371-4DFF-8C97-EA8B27C43C2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371-4DFF-8C97-EA8B27C43C2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3"/>
                <c:pt idx="0">
                  <c:v>Static</c:v>
                </c:pt>
                <c:pt idx="1">
                  <c:v>Static &amp; Personalized</c:v>
                </c:pt>
                <c:pt idx="2">
                  <c:v>Completely personalized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</c:v>
                </c:pt>
                <c:pt idx="1">
                  <c:v>5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371-4DFF-8C97-EA8B27C43C2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EDE7636-545E-4468-B71A-5E6EC0BE10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B1CF7DA-D27E-4BA0-A19F-B6ACB74105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4779D-843B-49B8-8701-421DE272C98F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A2353E-7E88-4B35-901B-5EEF8950E9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Human Computer Interaction (A.Y. 2017/2018) - PlanytsAPP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0F4DB6-4E68-4C0A-ADEE-887F2F8B2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766C3-2537-49F1-A9BF-26E6175EE2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88558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39359-C5EF-4959-8BF2-E9D12E8C009B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Human Computer Interaction (A.Y. 2017/2018) - PlanytsAPP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EB801-C13C-40AA-A3F5-DF2AC0052B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14186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B86B0-436D-477B-AEFC-CBF1DB8A7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CDC99F-04CB-48DB-B87B-839385BA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574E4E-CE91-4669-AEF6-B3DF37BD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93B8B3-30E7-48BA-8F51-A96F27DE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B84F52-E572-4B77-B8E6-9F530B71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6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05413-23FA-45B9-9E87-E77BF574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E72652-A09F-4944-B48D-8C28661D5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DA95C7-E3F5-43B3-8DC3-CD84318F3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735BA-69A0-47D4-ACAE-58B67856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DC8959-247A-4604-85CF-38D1DA4C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047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3C5CF5-062A-479F-82D5-F33D84024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5BE3EE-CD7E-46D9-9115-6E09A95D6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54EC5A-1C57-4622-8C96-C2C958C04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D34BC3-9ED3-4ADC-AB40-5E521DEB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015225-F6B7-4224-BA47-B1A0BEA7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94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58F3A-698D-4076-8A97-25D6F7C6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6F10A0-9074-4BEC-B942-C5BBAA3F3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B1B9D8-C6B9-4B68-A3AF-829FDD4A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5E5644-70D9-46EF-869C-F86B1590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6DC1E3-D06F-42A5-B93B-0AC72B55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644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96BD4-8AE5-48B1-8203-4C5F9AA05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22DC13-4A94-40A1-AE53-FBCBC07D2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05538C-DB12-40FA-9916-D12131FB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BE87D3-02CB-4930-994A-AA98AA81E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41649F-C5E4-4345-A005-1E2F6014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93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BCE0A-59AE-4671-B69D-92471E04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BF6AD2-DBFE-42F7-90C4-A13BA0C46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3D2F04-922B-48CA-881F-338CBE02C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D2BAEF-3858-4947-978A-EFD728B9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EFA353-7461-4F1A-B337-728040E4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C99F8F-8E47-4CCA-91BF-802D5244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32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BB7C3-186D-4664-901C-C65A4E48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AE0D1D-2DEC-420C-A080-9CB69038C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AE983C-8B1B-46EA-B62C-6B431D1B2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EAB5AE-1C11-45E3-8A2A-783602E1D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94A58D-2494-418F-B52B-C51449880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90BC840-8ECF-447E-B146-15BD0E9E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76A699-42F0-42C3-BD69-64ED89B12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9C2B30F-31E2-427F-891B-5D304E56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915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D62B95-5611-4F81-822C-BFC4262A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7D2813-D336-4EAD-8002-A66524D0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26A667-7BEC-4928-8A2D-795A9CB6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034C04F-DE01-4797-AF13-28F8E6C7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19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541594B-455D-4EF8-B8BC-8A2FD850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2AD620-49CA-4B05-84FE-2C23E4F2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0F87EF-B12B-457A-A4CE-F0A103D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08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6A707-0E98-4A66-A014-9A582F02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4975ED-69D2-46CA-8D7E-E1985B9B3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C0B42F-A5F1-493D-9EB7-903989EE6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77967E-6A37-4FF4-9622-5A9BE243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8A205D-CB22-4119-B5BE-9C398FDF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DAB4DB-B02B-45CD-8C2F-BF143FA2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4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3D31B-FF27-4DFB-966B-7EB2D561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E8AECF2-09FE-47A8-8BF8-3914CE6DB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ED3E66-EB2E-4A44-80DB-4A5FD2052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8C5C90-D336-4428-8455-D0D3A979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E4B5EA-9C47-4F90-AD24-FE372A5D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8F6805-0D0E-4DEE-818A-4B7E1739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39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BCF13DD-D9F1-421B-A598-C39D1570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35D4CB-6AFC-494C-B6E1-78BF8527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70B349-3A52-4CF9-9BB4-19ADBF466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EFD50-FBD2-4477-8803-3C9AAC244E7A}" type="datetimeFigureOut">
              <a:rPr lang="es-ES" smtClean="0"/>
              <a:t>04/07/2018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817A52-B873-4A55-A3B2-EB18D5C28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58147C-5FFB-42AB-8832-E723B9205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8736F-5560-44BA-AFBB-1D4639E89D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617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lanyts.com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ichele-la-malva-moreno/" TargetMode="External"/><Relationship Id="rId7" Type="http://schemas.openxmlformats.org/officeDocument/2006/relationships/hyperlink" Target="https://mickyleitor.github.io/PlanytsAP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ickyleitor/PlanytsAPP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mickysim.blogspot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DE0EA-3B15-4B20-98C8-D7F41015A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0696"/>
            <a:ext cx="9144000" cy="465994"/>
          </a:xfrm>
        </p:spPr>
        <p:txBody>
          <a:bodyPr>
            <a:normAutofit/>
          </a:bodyPr>
          <a:lstStyle/>
          <a:p>
            <a:r>
              <a:rPr lang="es-ES" sz="2400" dirty="0"/>
              <a:t>Plan </a:t>
            </a:r>
            <a:r>
              <a:rPr lang="es-ES" sz="2400" dirty="0" err="1"/>
              <a:t>your</a:t>
            </a:r>
            <a:r>
              <a:rPr lang="es-ES" sz="2400" dirty="0"/>
              <a:t> </a:t>
            </a:r>
            <a:r>
              <a:rPr lang="es-ES" sz="2400" dirty="0" err="1"/>
              <a:t>Trips</a:t>
            </a:r>
            <a:r>
              <a:rPr lang="es-ES" sz="2400" dirty="0"/>
              <a:t>, </a:t>
            </a:r>
            <a:r>
              <a:rPr lang="es-ES" sz="2400" dirty="0" err="1"/>
              <a:t>Feel</a:t>
            </a:r>
            <a:r>
              <a:rPr lang="es-ES" sz="2400" dirty="0"/>
              <a:t> and </a:t>
            </a:r>
            <a:r>
              <a:rPr lang="es-ES" sz="2400" dirty="0" err="1"/>
              <a:t>go</a:t>
            </a:r>
            <a:r>
              <a:rPr lang="es-ES" sz="2400" dirty="0"/>
              <a:t> </a:t>
            </a:r>
            <a:r>
              <a:rPr lang="es-ES" sz="2400" dirty="0" err="1"/>
              <a:t>deeper</a:t>
            </a:r>
            <a:r>
              <a:rPr lang="es-ES" sz="2400" dirty="0"/>
              <a:t> in </a:t>
            </a:r>
            <a:r>
              <a:rPr lang="es-ES" sz="2400" dirty="0" err="1"/>
              <a:t>your</a:t>
            </a:r>
            <a:r>
              <a:rPr lang="es-ES" sz="2400" dirty="0"/>
              <a:t> </a:t>
            </a:r>
            <a:r>
              <a:rPr lang="es-ES" sz="2400" dirty="0" err="1"/>
              <a:t>travels</a:t>
            </a:r>
            <a:r>
              <a:rPr lang="es-ES" sz="2400" dirty="0"/>
              <a:t>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403010-4030-45B2-93B5-DFA3DA080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171311"/>
            <a:ext cx="5230446" cy="1008274"/>
          </a:xfrm>
        </p:spPr>
        <p:txBody>
          <a:bodyPr/>
          <a:lstStyle/>
          <a:p>
            <a:pPr algn="l"/>
            <a:r>
              <a:rPr lang="es-ES" dirty="0"/>
              <a:t>Michele La Malva Moreno</a:t>
            </a:r>
          </a:p>
          <a:p>
            <a:pPr algn="l"/>
            <a:r>
              <a:rPr lang="es-ES" sz="2000" dirty="0"/>
              <a:t>Electronic </a:t>
            </a:r>
            <a:r>
              <a:rPr lang="es-ES" sz="2000" dirty="0" err="1"/>
              <a:t>Systems</a:t>
            </a:r>
            <a:r>
              <a:rPr lang="es-ES" sz="2000" dirty="0"/>
              <a:t> </a:t>
            </a:r>
            <a:r>
              <a:rPr lang="es-ES" sz="2000" dirty="0" err="1"/>
              <a:t>Engineering</a:t>
            </a:r>
            <a:r>
              <a:rPr lang="es-ES" sz="2000" dirty="0"/>
              <a:t> </a:t>
            </a:r>
            <a:r>
              <a:rPr lang="es-ES" sz="2000" dirty="0" err="1"/>
              <a:t>student</a:t>
            </a:r>
            <a:endParaRPr lang="es-ES" sz="2000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BBFBA5D-8306-4754-92F0-11B07543E9D3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Planyts</a:t>
            </a:r>
            <a:r>
              <a:rPr lang="es-ES" sz="4400" dirty="0"/>
              <a:t> APP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3874DA-A798-426D-9446-B0499AC74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71" y="3957453"/>
            <a:ext cx="1222131" cy="1222131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437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Prototype</a:t>
            </a:r>
            <a:r>
              <a:rPr lang="es-ES" sz="4400" dirty="0"/>
              <a:t> 1 : </a:t>
            </a:r>
            <a:r>
              <a:rPr lang="es-ES" sz="4400" dirty="0" err="1"/>
              <a:t>Main</a:t>
            </a:r>
            <a:r>
              <a:rPr lang="es-ES" sz="4400" dirty="0"/>
              <a:t> </a:t>
            </a:r>
            <a:r>
              <a:rPr lang="es-ES" sz="4400" dirty="0" err="1"/>
              <a:t>Features</a:t>
            </a:r>
            <a:endParaRPr lang="es-ES" sz="4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43539C-4444-49DE-9BA9-0075AD18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5" y="2119312"/>
            <a:ext cx="2027890" cy="40132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5608320" y="3129280"/>
            <a:ext cx="509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Home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Users</a:t>
            </a:r>
            <a:r>
              <a:rPr lang="es-ES" dirty="0"/>
              <a:t> can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a </a:t>
            </a:r>
            <a:r>
              <a:rPr lang="es-ES" dirty="0" err="1"/>
              <a:t>search</a:t>
            </a:r>
            <a:r>
              <a:rPr lang="es-ES" dirty="0"/>
              <a:t> bar (</a:t>
            </a:r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city</a:t>
            </a:r>
            <a:r>
              <a:rPr lang="es-ES" dirty="0"/>
              <a:t>, </a:t>
            </a:r>
            <a:r>
              <a:rPr lang="es-ES" dirty="0" err="1"/>
              <a:t>designer</a:t>
            </a:r>
            <a:r>
              <a:rPr lang="es-ES" dirty="0"/>
              <a:t>, </a:t>
            </a:r>
            <a:r>
              <a:rPr lang="es-ES" dirty="0" err="1"/>
              <a:t>traveller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visited</a:t>
            </a:r>
            <a:r>
              <a:rPr lang="es-ES" dirty="0"/>
              <a:t> and </a:t>
            </a:r>
            <a:r>
              <a:rPr lang="es-ES" dirty="0" err="1"/>
              <a:t>known</a:t>
            </a:r>
            <a:r>
              <a:rPr lang="es-ES" dirty="0"/>
              <a:t> places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bottom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Menu</a:t>
            </a:r>
            <a:r>
              <a:rPr lang="es-ES" dirty="0"/>
              <a:t> </a:t>
            </a:r>
            <a:r>
              <a:rPr lang="es-ES" dirty="0" err="1"/>
              <a:t>icon</a:t>
            </a:r>
            <a:r>
              <a:rPr lang="es-ES" dirty="0"/>
              <a:t> at </a:t>
            </a:r>
            <a:r>
              <a:rPr lang="es-ES" dirty="0" err="1"/>
              <a:t>the</a:t>
            </a:r>
            <a:r>
              <a:rPr lang="es-ES" dirty="0"/>
              <a:t> top-</a:t>
            </a:r>
            <a:r>
              <a:rPr lang="es-ES" dirty="0" err="1"/>
              <a:t>right</a:t>
            </a:r>
            <a:r>
              <a:rPr lang="es-ES" dirty="0"/>
              <a:t>, </a:t>
            </a:r>
            <a:r>
              <a:rPr lang="es-ES" dirty="0" err="1"/>
              <a:t>showing</a:t>
            </a:r>
            <a:r>
              <a:rPr lang="es-ES" dirty="0"/>
              <a:t> </a:t>
            </a:r>
            <a:r>
              <a:rPr lang="es-ES" dirty="0" err="1"/>
              <a:t>basic</a:t>
            </a:r>
            <a:r>
              <a:rPr lang="es-ES" dirty="0"/>
              <a:t> </a:t>
            </a:r>
            <a:r>
              <a:rPr lang="es-ES" dirty="0" err="1"/>
              <a:t>options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167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Prototype</a:t>
            </a:r>
            <a:r>
              <a:rPr lang="es-ES" sz="4400" dirty="0"/>
              <a:t> 1 : </a:t>
            </a:r>
            <a:r>
              <a:rPr lang="es-ES" sz="4400" dirty="0" err="1"/>
              <a:t>Main</a:t>
            </a:r>
            <a:r>
              <a:rPr lang="es-ES" sz="4400" dirty="0"/>
              <a:t> </a:t>
            </a:r>
            <a:r>
              <a:rPr lang="es-ES" sz="4400" dirty="0" err="1"/>
              <a:t>Features</a:t>
            </a:r>
            <a:endParaRPr lang="es-E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5577840" y="2971750"/>
            <a:ext cx="5090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Search</a:t>
            </a:r>
            <a:r>
              <a:rPr lang="es-ES" dirty="0"/>
              <a:t>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Users</a:t>
            </a:r>
            <a:r>
              <a:rPr lang="es-ES" dirty="0"/>
              <a:t> can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a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designer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top-</a:t>
            </a:r>
            <a:r>
              <a:rPr lang="es-ES" dirty="0" err="1"/>
              <a:t>right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button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Designers</a:t>
            </a:r>
            <a:r>
              <a:rPr lang="es-ES" dirty="0"/>
              <a:t> can be </a:t>
            </a:r>
            <a:r>
              <a:rPr lang="es-ES" dirty="0" err="1"/>
              <a:t>ordered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age</a:t>
            </a:r>
            <a:r>
              <a:rPr lang="es-ES" dirty="0"/>
              <a:t>, social-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scored</a:t>
            </a:r>
            <a:r>
              <a:rPr lang="es-ES" dirty="0"/>
              <a:t> and </a:t>
            </a:r>
            <a:r>
              <a:rPr lang="es-ES" dirty="0" err="1"/>
              <a:t>alphabetical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Profile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selected</a:t>
            </a:r>
            <a:r>
              <a:rPr lang="es-ES" dirty="0"/>
              <a:t> </a:t>
            </a:r>
            <a:r>
              <a:rPr lang="es-ES" dirty="0" err="1"/>
              <a:t>designer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displayed</a:t>
            </a:r>
            <a:r>
              <a:rPr lang="es-ES" dirty="0"/>
              <a:t>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bottom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Option</a:t>
            </a:r>
            <a:r>
              <a:rPr lang="es-ES" dirty="0"/>
              <a:t> </a:t>
            </a:r>
            <a:r>
              <a:rPr lang="es-ES" dirty="0" err="1"/>
              <a:t>button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displayed</a:t>
            </a:r>
            <a:r>
              <a:rPr lang="es-ES" dirty="0"/>
              <a:t>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left</a:t>
            </a:r>
            <a:r>
              <a:rPr lang="es-ES" dirty="0"/>
              <a:t>-top </a:t>
            </a:r>
            <a:r>
              <a:rPr lang="es-ES" dirty="0" err="1"/>
              <a:t>side</a:t>
            </a:r>
            <a:r>
              <a:rPr lang="es-ES" dirty="0"/>
              <a:t>.</a:t>
            </a:r>
          </a:p>
        </p:txBody>
      </p:sp>
      <p:pic>
        <p:nvPicPr>
          <p:cNvPr id="8" name="Imagen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0F4FE46-0FB2-48A1-B63A-7E63ACF94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5" y="2119312"/>
            <a:ext cx="202789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8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Prototype</a:t>
            </a:r>
            <a:r>
              <a:rPr lang="es-ES" sz="4400" dirty="0"/>
              <a:t> 1 : </a:t>
            </a:r>
            <a:r>
              <a:rPr lang="es-ES" sz="4400" dirty="0" err="1"/>
              <a:t>Main</a:t>
            </a:r>
            <a:r>
              <a:rPr lang="es-ES" sz="4400" dirty="0"/>
              <a:t> </a:t>
            </a:r>
            <a:r>
              <a:rPr lang="es-ES" sz="4400" dirty="0" err="1"/>
              <a:t>Features</a:t>
            </a:r>
            <a:endParaRPr lang="es-E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5577840" y="2971750"/>
            <a:ext cx="5090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Designs</a:t>
            </a:r>
            <a:r>
              <a:rPr lang="es-ES" dirty="0"/>
              <a:t> / </a:t>
            </a:r>
            <a:r>
              <a:rPr lang="es-ES" dirty="0" err="1"/>
              <a:t>Travellers</a:t>
            </a:r>
            <a:r>
              <a:rPr lang="es-ES" dirty="0"/>
              <a:t>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Users</a:t>
            </a:r>
            <a:r>
              <a:rPr lang="es-ES" dirty="0"/>
              <a:t> can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a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designer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top-</a:t>
            </a:r>
            <a:r>
              <a:rPr lang="es-ES" dirty="0" err="1"/>
              <a:t>right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button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Designers</a:t>
            </a:r>
            <a:r>
              <a:rPr lang="es-ES" dirty="0"/>
              <a:t> can be </a:t>
            </a:r>
            <a:r>
              <a:rPr lang="es-ES" dirty="0" err="1"/>
              <a:t>ordered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age</a:t>
            </a:r>
            <a:r>
              <a:rPr lang="es-ES" dirty="0"/>
              <a:t>, social-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scored</a:t>
            </a:r>
            <a:r>
              <a:rPr lang="es-ES" dirty="0"/>
              <a:t> and </a:t>
            </a:r>
            <a:r>
              <a:rPr lang="es-ES" dirty="0" err="1"/>
              <a:t>alphabetical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Users</a:t>
            </a:r>
            <a:r>
              <a:rPr lang="es-ES" dirty="0"/>
              <a:t> can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status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planned</a:t>
            </a:r>
            <a:r>
              <a:rPr lang="es-ES" dirty="0"/>
              <a:t> </a:t>
            </a:r>
            <a:r>
              <a:rPr lang="es-ES" dirty="0" err="1"/>
              <a:t>trip</a:t>
            </a:r>
            <a:r>
              <a:rPr lang="es-ES" dirty="0"/>
              <a:t>, as </a:t>
            </a:r>
            <a:r>
              <a:rPr lang="es-ES" dirty="0" err="1"/>
              <a:t>well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proposed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planned</a:t>
            </a:r>
            <a:r>
              <a:rPr lang="es-ES" dirty="0"/>
              <a:t>, </a:t>
            </a:r>
            <a:r>
              <a:rPr lang="es-ES" dirty="0" err="1"/>
              <a:t>timmings</a:t>
            </a:r>
            <a:r>
              <a:rPr lang="es-ES" dirty="0"/>
              <a:t> and </a:t>
            </a:r>
            <a:r>
              <a:rPr lang="es-ES" dirty="0" err="1"/>
              <a:t>prices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trip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displayed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bottom</a:t>
            </a:r>
            <a:r>
              <a:rPr lang="es-ES" dirty="0"/>
              <a:t> page.</a:t>
            </a:r>
          </a:p>
        </p:txBody>
      </p:sp>
      <p:pic>
        <p:nvPicPr>
          <p:cNvPr id="10" name="Imagen 9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45CE59DF-343C-4C21-B3C1-D78898DC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5" y="2119312"/>
            <a:ext cx="20225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8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Prototype</a:t>
            </a:r>
            <a:r>
              <a:rPr lang="es-ES" sz="4400" dirty="0"/>
              <a:t> 1 : </a:t>
            </a:r>
            <a:r>
              <a:rPr lang="es-ES" sz="4400" dirty="0" err="1"/>
              <a:t>Main</a:t>
            </a:r>
            <a:r>
              <a:rPr lang="es-ES" sz="4400" dirty="0"/>
              <a:t> </a:t>
            </a:r>
            <a:r>
              <a:rPr lang="es-ES" sz="4400" dirty="0" err="1"/>
              <a:t>Features</a:t>
            </a:r>
            <a:endParaRPr lang="es-E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5577840" y="2971750"/>
            <a:ext cx="5090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Chat page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Planned</a:t>
            </a:r>
            <a:r>
              <a:rPr lang="es-ES" dirty="0"/>
              <a:t> </a:t>
            </a:r>
            <a:r>
              <a:rPr lang="es-ES" dirty="0" err="1"/>
              <a:t>tasks</a:t>
            </a:r>
            <a:r>
              <a:rPr lang="es-ES" dirty="0"/>
              <a:t> can be </a:t>
            </a:r>
            <a:r>
              <a:rPr lang="es-ES" dirty="0" err="1"/>
              <a:t>visited</a:t>
            </a:r>
            <a:r>
              <a:rPr lang="es-ES" dirty="0"/>
              <a:t> at </a:t>
            </a:r>
            <a:r>
              <a:rPr lang="es-ES" dirty="0" err="1"/>
              <a:t>the</a:t>
            </a:r>
            <a:r>
              <a:rPr lang="es-ES" dirty="0"/>
              <a:t> top </a:t>
            </a:r>
            <a:r>
              <a:rPr lang="es-ES" dirty="0" err="1"/>
              <a:t>side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Users</a:t>
            </a:r>
            <a:r>
              <a:rPr lang="es-ES" dirty="0"/>
              <a:t> can chat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designers</a:t>
            </a:r>
            <a:r>
              <a:rPr lang="es-ES" dirty="0"/>
              <a:t>/</a:t>
            </a:r>
            <a:r>
              <a:rPr lang="es-ES" dirty="0" err="1"/>
              <a:t>travellers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simple chat (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whatsapp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Confirmation</a:t>
            </a:r>
            <a:r>
              <a:rPr lang="es-ES" dirty="0"/>
              <a:t> </a:t>
            </a:r>
            <a:r>
              <a:rPr lang="es-ES" dirty="0" err="1"/>
              <a:t>warning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data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planned</a:t>
            </a:r>
            <a:r>
              <a:rPr lang="es-ES" dirty="0"/>
              <a:t> </a:t>
            </a:r>
            <a:r>
              <a:rPr lang="es-ES" dirty="0" err="1"/>
              <a:t>trip</a:t>
            </a:r>
            <a:r>
              <a:rPr lang="es-ES" dirty="0"/>
              <a:t>.</a:t>
            </a:r>
          </a:p>
        </p:txBody>
      </p:sp>
      <p:pic>
        <p:nvPicPr>
          <p:cNvPr id="13" name="Imagen 1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6815FEF-CBD5-4472-B701-D9EB3C78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5" y="2128073"/>
            <a:ext cx="2018152" cy="40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9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Heuristic</a:t>
            </a:r>
            <a:r>
              <a:rPr lang="es-ES" sz="4400" dirty="0"/>
              <a:t> </a:t>
            </a:r>
            <a:r>
              <a:rPr lang="es-ES" sz="4400" dirty="0" err="1"/>
              <a:t>Evaluation</a:t>
            </a:r>
            <a:endParaRPr lang="es-E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1524000" y="2122815"/>
            <a:ext cx="914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Usability Heuristics for User Interface Design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Visibility of system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 between system and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control and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Consistency and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prevention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Recognition rather than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Flexibility and efficiency of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Aesthetic and minimalist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users recognize, diagnose, and recover from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and documentation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5148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Heuristic</a:t>
            </a:r>
            <a:r>
              <a:rPr lang="es-ES" sz="4400" dirty="0"/>
              <a:t> </a:t>
            </a:r>
            <a:r>
              <a:rPr lang="es-ES" sz="4400" dirty="0" err="1"/>
              <a:t>Evaluation</a:t>
            </a:r>
            <a:endParaRPr lang="es-E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1524000" y="2047478"/>
            <a:ext cx="91440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Violated Heuristics Evaluation for User Interface Design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Visibility of system status</a:t>
            </a:r>
          </a:p>
          <a:p>
            <a:r>
              <a:rPr lang="en-US" dirty="0"/>
              <a:t>Users don’t see where they actually are (Home page or chat).</a:t>
            </a:r>
          </a:p>
          <a:p>
            <a:r>
              <a:rPr lang="en-US" dirty="0"/>
              <a:t>There is no icon to switch between home to design page!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User control and freedom &amp; Consistency and standards</a:t>
            </a:r>
          </a:p>
          <a:p>
            <a:r>
              <a:rPr lang="en-US" dirty="0"/>
              <a:t>It’s not clear if the “menu” option is for “exit” option as well.</a:t>
            </a:r>
          </a:p>
          <a:p>
            <a:r>
              <a:rPr lang="en-US" dirty="0"/>
              <a:t>Tabs is changed sometimes to bottom from top (or </a:t>
            </a:r>
            <a:r>
              <a:rPr lang="en-US" dirty="0" err="1"/>
              <a:t>viceversa</a:t>
            </a:r>
            <a:r>
              <a:rPr lang="en-US" dirty="0"/>
              <a:t>), this leads to confusion.</a:t>
            </a:r>
          </a:p>
          <a:p>
            <a:r>
              <a:rPr lang="en-US" dirty="0"/>
              <a:t>There is no a “back” button or “exit”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Error prevention</a:t>
            </a:r>
          </a:p>
          <a:p>
            <a:r>
              <a:rPr lang="en-US" dirty="0"/>
              <a:t>There is no confirmation messages anywhere, better put popup warnings.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Aesthetic and minimalist design</a:t>
            </a:r>
          </a:p>
          <a:p>
            <a:r>
              <a:rPr lang="en-US" dirty="0"/>
              <a:t>Design shouldn’t looks beautiful with the current proposed layout.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Help users recognize, diagnose, and recover from errors</a:t>
            </a:r>
          </a:p>
          <a:p>
            <a:r>
              <a:rPr lang="en-US" dirty="0"/>
              <a:t>Because there is no error messages, this is fixed as long as Error prevention tip is covered.</a:t>
            </a:r>
          </a:p>
        </p:txBody>
      </p:sp>
    </p:spTree>
    <p:extLst>
      <p:ext uri="{BB962C8B-B14F-4D97-AF65-F5344CB8AC3E}">
        <p14:creationId xmlns:p14="http://schemas.microsoft.com/office/powerpoint/2010/main" val="231255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Hierarchical</a:t>
            </a:r>
            <a:r>
              <a:rPr lang="es-ES" sz="4400" dirty="0"/>
              <a:t>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Analysis</a:t>
            </a:r>
            <a:r>
              <a:rPr lang="es-ES" sz="4400" dirty="0"/>
              <a:t> (HTA)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58AA9A8-24FA-4679-8F49-D800C456D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44156"/>
            <a:ext cx="9144000" cy="244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State</a:t>
            </a:r>
            <a:r>
              <a:rPr lang="es-ES" sz="4400" dirty="0"/>
              <a:t> </a:t>
            </a:r>
            <a:r>
              <a:rPr lang="es-ES" sz="4400" dirty="0" err="1"/>
              <a:t>Transition</a:t>
            </a:r>
            <a:r>
              <a:rPr lang="es-ES" sz="4400" dirty="0"/>
              <a:t> Network (STN)</a:t>
            </a:r>
          </a:p>
        </p:txBody>
      </p:sp>
      <p:pic>
        <p:nvPicPr>
          <p:cNvPr id="4" name="Imagen 3" descr="Imagen que contiene electrónica&#10;&#10;Descripción generada con confianza alta">
            <a:extLst>
              <a:ext uri="{FF2B5EF4-FFF2-40B4-BE49-F238E27FC236}">
                <a16:creationId xmlns:a16="http://schemas.microsoft.com/office/drawing/2014/main" id="{B1103B28-0499-4815-A05F-65F5EEC10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25" y="2240597"/>
            <a:ext cx="64579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Milestone</a:t>
            </a:r>
            <a:r>
              <a:rPr lang="es-ES" sz="4400" dirty="0"/>
              <a:t> 2: </a:t>
            </a:r>
            <a:r>
              <a:rPr lang="es-ES" sz="4400" dirty="0" err="1"/>
              <a:t>Prototype</a:t>
            </a:r>
            <a:r>
              <a:rPr lang="es-ES" sz="4400" dirty="0"/>
              <a:t> 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5577840" y="3296870"/>
            <a:ext cx="5090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Home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Added</a:t>
            </a:r>
            <a:r>
              <a:rPr lang="es-ES" dirty="0"/>
              <a:t> 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bottom</a:t>
            </a:r>
            <a:r>
              <a:rPr lang="es-ES" dirty="0"/>
              <a:t> </a:t>
            </a:r>
            <a:r>
              <a:rPr lang="es-ES" dirty="0" err="1"/>
              <a:t>icons</a:t>
            </a:r>
            <a:r>
              <a:rPr lang="es-ES" dirty="0"/>
              <a:t> (</a:t>
            </a:r>
            <a:r>
              <a:rPr lang="es-ES" dirty="0" err="1"/>
              <a:t>colored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selected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Scrolling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 and </a:t>
            </a:r>
            <a:r>
              <a:rPr lang="es-ES" dirty="0" err="1"/>
              <a:t>elements</a:t>
            </a:r>
            <a:r>
              <a:rPr lang="es-ES" dirty="0"/>
              <a:t> are </a:t>
            </a:r>
            <a:r>
              <a:rPr lang="es-ES" dirty="0" err="1"/>
              <a:t>pushed</a:t>
            </a:r>
            <a:r>
              <a:rPr lang="es-ES" dirty="0"/>
              <a:t> </a:t>
            </a:r>
            <a:r>
              <a:rPr lang="es-ES" dirty="0" err="1"/>
              <a:t>down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up </a:t>
            </a:r>
            <a:r>
              <a:rPr lang="es-ES" dirty="0" err="1"/>
              <a:t>like</a:t>
            </a:r>
            <a:r>
              <a:rPr lang="es-ES" dirty="0"/>
              <a:t> Instagram.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Search</a:t>
            </a:r>
            <a:r>
              <a:rPr lang="es-ES" dirty="0"/>
              <a:t> bar in top </a:t>
            </a:r>
            <a:r>
              <a:rPr lang="es-ES" dirty="0" err="1"/>
              <a:t>instead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center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AB14A3D-3083-4AD3-AD2C-8EDF9A08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5" y="2119314"/>
            <a:ext cx="2018152" cy="40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1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Milestone</a:t>
            </a:r>
            <a:r>
              <a:rPr lang="es-ES" sz="4400" dirty="0"/>
              <a:t> 2: </a:t>
            </a:r>
            <a:r>
              <a:rPr lang="es-ES" sz="4400" dirty="0" err="1"/>
              <a:t>Prototype</a:t>
            </a:r>
            <a:r>
              <a:rPr lang="es-ES" sz="4400" dirty="0"/>
              <a:t> 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6096000" y="2971750"/>
            <a:ext cx="4761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User</a:t>
            </a:r>
            <a:r>
              <a:rPr lang="es-ES" dirty="0"/>
              <a:t>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Added</a:t>
            </a:r>
            <a:r>
              <a:rPr lang="es-ES" dirty="0"/>
              <a:t> back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exit</a:t>
            </a:r>
            <a:r>
              <a:rPr lang="es-ES" dirty="0"/>
              <a:t> </a:t>
            </a:r>
            <a:r>
              <a:rPr lang="es-ES" dirty="0" err="1"/>
              <a:t>button</a:t>
            </a:r>
            <a:r>
              <a:rPr lang="es-ES" dirty="0"/>
              <a:t> in top-</a:t>
            </a:r>
            <a:r>
              <a:rPr lang="es-ES" dirty="0" err="1"/>
              <a:t>left</a:t>
            </a:r>
            <a:r>
              <a:rPr lang="es-ES" dirty="0"/>
              <a:t> </a:t>
            </a:r>
            <a:r>
              <a:rPr lang="es-ES" dirty="0" err="1"/>
              <a:t>side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More and </a:t>
            </a:r>
            <a:r>
              <a:rPr lang="es-ES" dirty="0" err="1"/>
              <a:t>clear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user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Advices</a:t>
            </a:r>
            <a:r>
              <a:rPr lang="es-ES" dirty="0"/>
              <a:t> and error </a:t>
            </a:r>
            <a:r>
              <a:rPr lang="es-ES" dirty="0" err="1"/>
              <a:t>warning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Buttons</a:t>
            </a:r>
            <a:r>
              <a:rPr lang="es-ES" dirty="0"/>
              <a:t> and </a:t>
            </a:r>
            <a:r>
              <a:rPr lang="es-ES" dirty="0" err="1"/>
              <a:t>icons</a:t>
            </a:r>
            <a:r>
              <a:rPr lang="es-ES" dirty="0"/>
              <a:t> 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position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scrolled</a:t>
            </a:r>
            <a:r>
              <a:rPr lang="es-ES" dirty="0"/>
              <a:t> </a:t>
            </a:r>
            <a:r>
              <a:rPr lang="es-ES" dirty="0" err="1"/>
              <a:t>down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name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" name="Imagen 9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7E04463C-83DE-450B-8970-698CCA894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23692"/>
            <a:ext cx="2018153" cy="4004440"/>
          </a:xfrm>
          <a:prstGeom prst="rect">
            <a:avLst/>
          </a:prstGeom>
        </p:spPr>
      </p:pic>
      <p:pic>
        <p:nvPicPr>
          <p:cNvPr id="7" name="Imagen 6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05151480-D05C-4FB5-9A29-5801451F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2123692"/>
            <a:ext cx="2018153" cy="40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BBFBA5D-8306-4754-92F0-11B07543E9D3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Knowing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9AB0605B-0DB2-4279-936B-D136A068D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3150"/>
            <a:ext cx="9144000" cy="3618035"/>
          </a:xfrm>
        </p:spPr>
        <p:txBody>
          <a:bodyPr>
            <a:normAutofit/>
          </a:bodyPr>
          <a:lstStyle/>
          <a:p>
            <a:pPr algn="l"/>
            <a:r>
              <a:rPr lang="es-ES" u="sng" dirty="0"/>
              <a:t>Persona:</a:t>
            </a:r>
          </a:p>
          <a:p>
            <a:pPr algn="l"/>
            <a:r>
              <a:rPr lang="es-ES" sz="1800" dirty="0"/>
              <a:t>Manolo </a:t>
            </a:r>
            <a:r>
              <a:rPr lang="es-ES" sz="1800" dirty="0" err="1"/>
              <a:t>is</a:t>
            </a:r>
            <a:r>
              <a:rPr lang="es-ES" sz="1800" dirty="0"/>
              <a:t> a 25-year-old </a:t>
            </a:r>
            <a:r>
              <a:rPr lang="es-ES" sz="1800" dirty="0" err="1"/>
              <a:t>Engineer</a:t>
            </a:r>
            <a:r>
              <a:rPr lang="es-ES" sz="1800" dirty="0"/>
              <a:t> </a:t>
            </a:r>
            <a:r>
              <a:rPr lang="es-ES" sz="1800" dirty="0" err="1"/>
              <a:t>who</a:t>
            </a:r>
            <a:r>
              <a:rPr lang="es-ES" sz="1800" dirty="0"/>
              <a:t> has </a:t>
            </a:r>
            <a:r>
              <a:rPr lang="es-ES" sz="1800" dirty="0" err="1"/>
              <a:t>travelled</a:t>
            </a:r>
            <a:r>
              <a:rPr lang="es-ES" sz="1800" dirty="0"/>
              <a:t> a </a:t>
            </a:r>
            <a:r>
              <a:rPr lang="es-ES" sz="1800" dirty="0" err="1"/>
              <a:t>lot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times </a:t>
            </a:r>
            <a:r>
              <a:rPr lang="es-ES" sz="1800" dirty="0" err="1"/>
              <a:t>around</a:t>
            </a:r>
            <a:r>
              <a:rPr lang="es-ES" sz="1800" dirty="0"/>
              <a:t> </a:t>
            </a:r>
            <a:r>
              <a:rPr lang="es-ES" sz="1800" dirty="0" err="1"/>
              <a:t>Europe</a:t>
            </a:r>
            <a:r>
              <a:rPr lang="es-ES" sz="1800" dirty="0"/>
              <a:t>. He </a:t>
            </a:r>
            <a:r>
              <a:rPr lang="es-ES" sz="1800" dirty="0" err="1"/>
              <a:t>lives</a:t>
            </a:r>
            <a:r>
              <a:rPr lang="es-ES" sz="1800" dirty="0"/>
              <a:t> in Málaga. He </a:t>
            </a:r>
            <a:r>
              <a:rPr lang="es-ES" sz="1800" dirty="0" err="1"/>
              <a:t>likes</a:t>
            </a:r>
            <a:r>
              <a:rPr lang="es-ES" sz="1800" dirty="0"/>
              <a:t> </a:t>
            </a:r>
            <a:r>
              <a:rPr lang="es-ES" sz="1800" dirty="0" err="1"/>
              <a:t>walk</a:t>
            </a:r>
            <a:r>
              <a:rPr lang="es-ES" sz="1800" dirty="0"/>
              <a:t> and </a:t>
            </a:r>
            <a:r>
              <a:rPr lang="es-ES" sz="1800" dirty="0" err="1"/>
              <a:t>discover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places he </a:t>
            </a:r>
            <a:r>
              <a:rPr lang="es-ES" sz="1800" dirty="0" err="1"/>
              <a:t>visits</a:t>
            </a:r>
            <a:r>
              <a:rPr lang="es-ES" sz="1800" dirty="0"/>
              <a:t> </a:t>
            </a:r>
            <a:r>
              <a:rPr lang="es-ES" sz="1800" dirty="0" err="1"/>
              <a:t>but</a:t>
            </a:r>
            <a:r>
              <a:rPr lang="es-ES" sz="1800" dirty="0"/>
              <a:t> he </a:t>
            </a:r>
            <a:r>
              <a:rPr lang="es-ES" sz="1800" dirty="0" err="1"/>
              <a:t>finds</a:t>
            </a:r>
            <a:r>
              <a:rPr lang="es-ES" sz="1800" dirty="0"/>
              <a:t> </a:t>
            </a:r>
            <a:r>
              <a:rPr lang="es-ES" sz="1800" dirty="0" err="1"/>
              <a:t>all</a:t>
            </a:r>
            <a:r>
              <a:rPr lang="es-ES" sz="1800" dirty="0"/>
              <a:t> </a:t>
            </a:r>
            <a:r>
              <a:rPr lang="es-ES" sz="1800" dirty="0" err="1"/>
              <a:t>touristics</a:t>
            </a:r>
            <a:r>
              <a:rPr lang="es-ES" sz="1800" dirty="0"/>
              <a:t> </a:t>
            </a:r>
            <a:r>
              <a:rPr lang="es-ES" sz="1800" dirty="0" err="1"/>
              <a:t>guides</a:t>
            </a:r>
            <a:r>
              <a:rPr lang="es-ES" sz="1800" dirty="0"/>
              <a:t> and online </a:t>
            </a:r>
            <a:r>
              <a:rPr lang="es-ES" sz="1800" dirty="0" err="1"/>
              <a:t>services</a:t>
            </a:r>
            <a:r>
              <a:rPr lang="es-ES" sz="1800" dirty="0"/>
              <a:t> </a:t>
            </a:r>
            <a:r>
              <a:rPr lang="es-ES" sz="1800" dirty="0" err="1"/>
              <a:t>doesn’t</a:t>
            </a:r>
            <a:r>
              <a:rPr lang="es-ES" sz="1800" dirty="0"/>
              <a:t> </a:t>
            </a:r>
            <a:r>
              <a:rPr lang="es-ES" sz="1800" dirty="0" err="1"/>
              <a:t>fit</a:t>
            </a:r>
            <a:r>
              <a:rPr lang="es-ES" sz="1800" dirty="0"/>
              <a:t> </a:t>
            </a:r>
            <a:r>
              <a:rPr lang="es-ES" sz="1800" dirty="0" err="1"/>
              <a:t>its</a:t>
            </a:r>
            <a:r>
              <a:rPr lang="es-ES" sz="1800" dirty="0"/>
              <a:t> </a:t>
            </a:r>
            <a:r>
              <a:rPr lang="es-ES" sz="1800" dirty="0" err="1"/>
              <a:t>requirements</a:t>
            </a:r>
            <a:r>
              <a:rPr lang="es-ES" sz="1800" dirty="0"/>
              <a:t>. He </a:t>
            </a:r>
            <a:r>
              <a:rPr lang="es-ES" sz="1800" dirty="0" err="1"/>
              <a:t>would</a:t>
            </a:r>
            <a:r>
              <a:rPr lang="es-ES" sz="1800" dirty="0"/>
              <a:t> </a:t>
            </a:r>
            <a:r>
              <a:rPr lang="es-ES" sz="1800" dirty="0" err="1"/>
              <a:t>like</a:t>
            </a:r>
            <a:r>
              <a:rPr lang="es-ES" sz="1800" dirty="0"/>
              <a:t> </a:t>
            </a:r>
            <a:r>
              <a:rPr lang="es-ES" sz="1800" dirty="0" err="1"/>
              <a:t>know</a:t>
            </a:r>
            <a:r>
              <a:rPr lang="es-ES" sz="1800" dirty="0"/>
              <a:t> </a:t>
            </a:r>
            <a:r>
              <a:rPr lang="es-ES" sz="1800" dirty="0" err="1"/>
              <a:t>all</a:t>
            </a:r>
            <a:r>
              <a:rPr lang="es-ES" sz="1800" dirty="0"/>
              <a:t> </a:t>
            </a:r>
            <a:r>
              <a:rPr lang="es-ES" sz="1800" dirty="0" err="1"/>
              <a:t>unvisited</a:t>
            </a:r>
            <a:r>
              <a:rPr lang="es-ES" sz="1800" dirty="0"/>
              <a:t> places and </a:t>
            </a:r>
            <a:r>
              <a:rPr lang="es-ES" sz="1800" dirty="0" err="1"/>
              <a:t>not</a:t>
            </a:r>
            <a:r>
              <a:rPr lang="es-ES" sz="1800" dirty="0"/>
              <a:t> so </a:t>
            </a:r>
            <a:r>
              <a:rPr lang="es-ES" sz="1800" dirty="0" err="1"/>
              <a:t>busy</a:t>
            </a:r>
            <a:r>
              <a:rPr lang="es-ES" sz="1800" dirty="0"/>
              <a:t> places </a:t>
            </a:r>
            <a:r>
              <a:rPr lang="es-ES" sz="1800" dirty="0" err="1"/>
              <a:t>around</a:t>
            </a:r>
            <a:r>
              <a:rPr lang="es-ES" sz="1800" dirty="0"/>
              <a:t> a </a:t>
            </a:r>
            <a:r>
              <a:rPr lang="es-ES" sz="1800" dirty="0" err="1"/>
              <a:t>city</a:t>
            </a:r>
            <a:r>
              <a:rPr lang="es-ES" sz="1800" dirty="0"/>
              <a:t>, </a:t>
            </a:r>
            <a:r>
              <a:rPr lang="es-ES" sz="1800" dirty="0" err="1"/>
              <a:t>like</a:t>
            </a:r>
            <a:r>
              <a:rPr lang="es-ES" sz="1800" dirty="0"/>
              <a:t> a local do.</a:t>
            </a:r>
          </a:p>
          <a:p>
            <a:pPr algn="l"/>
            <a:r>
              <a:rPr lang="es-ES" u="sng" dirty="0" err="1"/>
              <a:t>Scenario</a:t>
            </a:r>
            <a:r>
              <a:rPr lang="es-ES" u="sng" dirty="0"/>
              <a:t>:</a:t>
            </a:r>
          </a:p>
          <a:p>
            <a:pPr algn="l"/>
            <a:r>
              <a:rPr lang="es-ES" sz="1800" dirty="0"/>
              <a:t>Antonio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planning</a:t>
            </a:r>
            <a:r>
              <a:rPr lang="es-ES" sz="1800" dirty="0"/>
              <a:t> a </a:t>
            </a:r>
            <a:r>
              <a:rPr lang="es-ES" sz="1800" dirty="0" err="1"/>
              <a:t>little</a:t>
            </a:r>
            <a:r>
              <a:rPr lang="es-ES" sz="1800" dirty="0"/>
              <a:t> </a:t>
            </a:r>
            <a:r>
              <a:rPr lang="es-ES" sz="1800" dirty="0" err="1"/>
              <a:t>trip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Rome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following</a:t>
            </a:r>
            <a:r>
              <a:rPr lang="es-ES" sz="1800" dirty="0"/>
              <a:t> 2 </a:t>
            </a:r>
            <a:r>
              <a:rPr lang="es-ES" sz="1800" dirty="0" err="1"/>
              <a:t>weeks</a:t>
            </a:r>
            <a:r>
              <a:rPr lang="es-ES" sz="1800" dirty="0"/>
              <a:t>. He </a:t>
            </a:r>
            <a:r>
              <a:rPr lang="es-ES" sz="1800" dirty="0" err="1"/>
              <a:t>was</a:t>
            </a:r>
            <a:r>
              <a:rPr lang="es-ES" sz="1800" dirty="0"/>
              <a:t> in Rome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last</a:t>
            </a:r>
            <a:r>
              <a:rPr lang="es-ES" sz="1800" dirty="0"/>
              <a:t> </a:t>
            </a:r>
            <a:r>
              <a:rPr lang="es-ES" sz="1800" dirty="0" err="1"/>
              <a:t>year</a:t>
            </a:r>
            <a:r>
              <a:rPr lang="es-ES" sz="1800" dirty="0"/>
              <a:t> and he has </a:t>
            </a:r>
            <a:r>
              <a:rPr lang="es-ES" sz="1800" dirty="0" err="1"/>
              <a:t>visited</a:t>
            </a:r>
            <a:r>
              <a:rPr lang="es-ES" sz="1800" dirty="0"/>
              <a:t> </a:t>
            </a:r>
            <a:r>
              <a:rPr lang="es-ES" sz="1800" dirty="0" err="1"/>
              <a:t>almost</a:t>
            </a:r>
            <a:r>
              <a:rPr lang="es-ES" sz="1800" dirty="0"/>
              <a:t> </a:t>
            </a:r>
            <a:r>
              <a:rPr lang="es-ES" sz="1800" dirty="0" err="1"/>
              <a:t>all</a:t>
            </a:r>
            <a:r>
              <a:rPr lang="es-ES" sz="1800" dirty="0"/>
              <a:t> </a:t>
            </a:r>
            <a:r>
              <a:rPr lang="es-ES" sz="1800" dirty="0" err="1"/>
              <a:t>monuments</a:t>
            </a:r>
            <a:r>
              <a:rPr lang="es-ES" sz="1800" dirty="0"/>
              <a:t> and </a:t>
            </a:r>
            <a:r>
              <a:rPr lang="es-ES" sz="1800" dirty="0" err="1"/>
              <a:t>well-know</a:t>
            </a:r>
            <a:r>
              <a:rPr lang="es-ES" sz="1800" dirty="0"/>
              <a:t> places, </a:t>
            </a:r>
            <a:r>
              <a:rPr lang="es-ES" sz="1800" dirty="0" err="1"/>
              <a:t>like</a:t>
            </a:r>
            <a:r>
              <a:rPr lang="es-ES" sz="1800" dirty="0"/>
              <a:t> </a:t>
            </a:r>
            <a:r>
              <a:rPr lang="es-ES" sz="1800" dirty="0" err="1"/>
              <a:t>Spagna</a:t>
            </a:r>
            <a:r>
              <a:rPr lang="es-ES" sz="1800" dirty="0"/>
              <a:t> </a:t>
            </a:r>
            <a:r>
              <a:rPr lang="es-ES" sz="1800" dirty="0" err="1"/>
              <a:t>or</a:t>
            </a:r>
            <a:r>
              <a:rPr lang="es-ES" sz="1800" dirty="0"/>
              <a:t> Popolo. He </a:t>
            </a:r>
            <a:r>
              <a:rPr lang="es-ES" sz="1800" dirty="0" err="1"/>
              <a:t>would</a:t>
            </a:r>
            <a:r>
              <a:rPr lang="es-ES" sz="1800" dirty="0"/>
              <a:t> </a:t>
            </a:r>
            <a:r>
              <a:rPr lang="es-ES" sz="1800" dirty="0" err="1"/>
              <a:t>like</a:t>
            </a:r>
            <a:r>
              <a:rPr lang="es-ES" sz="1800" dirty="0"/>
              <a:t> </a:t>
            </a:r>
            <a:r>
              <a:rPr lang="es-ES" sz="1800" dirty="0" err="1"/>
              <a:t>contact</a:t>
            </a:r>
            <a:r>
              <a:rPr lang="es-ES" sz="1800" dirty="0"/>
              <a:t> a local </a:t>
            </a:r>
            <a:r>
              <a:rPr lang="es-ES" sz="1800" dirty="0" err="1"/>
              <a:t>guide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</a:t>
            </a:r>
            <a:r>
              <a:rPr lang="es-ES" sz="1800" dirty="0" err="1"/>
              <a:t>go</a:t>
            </a:r>
            <a:r>
              <a:rPr lang="es-ES" sz="1800" dirty="0"/>
              <a:t> places </a:t>
            </a:r>
            <a:r>
              <a:rPr lang="es-ES" sz="1800" dirty="0" err="1"/>
              <a:t>also</a:t>
            </a:r>
            <a:r>
              <a:rPr lang="es-ES" sz="1800" dirty="0"/>
              <a:t> he </a:t>
            </a:r>
            <a:r>
              <a:rPr lang="es-ES" sz="1800" dirty="0" err="1"/>
              <a:t>wants</a:t>
            </a:r>
            <a:r>
              <a:rPr lang="es-ES" sz="1800" dirty="0"/>
              <a:t> </a:t>
            </a:r>
            <a:r>
              <a:rPr lang="es-ES" sz="1800" dirty="0" err="1"/>
              <a:t>go</a:t>
            </a:r>
            <a:r>
              <a:rPr lang="es-ES" sz="1800" dirty="0"/>
              <a:t> </a:t>
            </a:r>
            <a:r>
              <a:rPr lang="es-ES" sz="1800" dirty="0" err="1"/>
              <a:t>for</a:t>
            </a:r>
            <a:r>
              <a:rPr lang="es-ES" sz="1800" dirty="0"/>
              <a:t> a </a:t>
            </a:r>
            <a:r>
              <a:rPr lang="es-ES" sz="1800" dirty="0" err="1"/>
              <a:t>party</a:t>
            </a:r>
            <a:r>
              <a:rPr lang="es-ES" sz="1800" dirty="0"/>
              <a:t> </a:t>
            </a:r>
            <a:r>
              <a:rPr lang="es-ES" sz="1800" dirty="0" err="1"/>
              <a:t>one</a:t>
            </a:r>
            <a:r>
              <a:rPr lang="es-ES" sz="1800" dirty="0"/>
              <a:t> </a:t>
            </a:r>
            <a:r>
              <a:rPr lang="es-ES" sz="1800" dirty="0" err="1"/>
              <a:t>night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a pub so Antonio </a:t>
            </a:r>
            <a:r>
              <a:rPr lang="es-ES" sz="1800" dirty="0" err="1"/>
              <a:t>receive</a:t>
            </a:r>
            <a:r>
              <a:rPr lang="es-ES" sz="1800" dirty="0"/>
              <a:t> a </a:t>
            </a:r>
            <a:r>
              <a:rPr lang="es-ES" sz="1800" dirty="0" err="1"/>
              <a:t>well-guided</a:t>
            </a:r>
            <a:r>
              <a:rPr lang="es-ES" sz="1800" dirty="0"/>
              <a:t> tour </a:t>
            </a:r>
            <a:r>
              <a:rPr lang="es-ES" sz="1800" dirty="0" err="1"/>
              <a:t>via</a:t>
            </a:r>
            <a:r>
              <a:rPr lang="es-ES" sz="1800" dirty="0"/>
              <a:t> </a:t>
            </a:r>
            <a:r>
              <a:rPr lang="es-ES" sz="1800" dirty="0" err="1"/>
              <a:t>Planyts</a:t>
            </a:r>
            <a:r>
              <a:rPr lang="es-ES" sz="1800" dirty="0"/>
              <a:t> </a:t>
            </a:r>
            <a:r>
              <a:rPr lang="es-ES" sz="1800" dirty="0" err="1"/>
              <a:t>by</a:t>
            </a:r>
            <a:r>
              <a:rPr lang="es-ES" sz="1800" dirty="0"/>
              <a:t> </a:t>
            </a:r>
            <a:r>
              <a:rPr lang="es-ES" sz="1800" dirty="0" err="1"/>
              <a:t>contacting</a:t>
            </a:r>
            <a:r>
              <a:rPr lang="es-ES" sz="1800" dirty="0"/>
              <a:t> a local </a:t>
            </a:r>
            <a:r>
              <a:rPr lang="es-ES" sz="1800" dirty="0" err="1"/>
              <a:t>person</a:t>
            </a:r>
            <a:r>
              <a:rPr lang="es-ES" sz="1800" dirty="0"/>
              <a:t> </a:t>
            </a:r>
            <a:r>
              <a:rPr lang="es-ES" sz="1800" dirty="0" err="1"/>
              <a:t>who</a:t>
            </a:r>
            <a:r>
              <a:rPr lang="es-ES" sz="1800" dirty="0"/>
              <a:t> </a:t>
            </a:r>
            <a:r>
              <a:rPr lang="es-ES" sz="1800" dirty="0" err="1"/>
              <a:t>lives</a:t>
            </a:r>
            <a:r>
              <a:rPr lang="es-ES" sz="1800" dirty="0"/>
              <a:t> in Rome, </a:t>
            </a:r>
            <a:r>
              <a:rPr lang="es-ES" sz="1800" dirty="0" err="1"/>
              <a:t>suggesting</a:t>
            </a:r>
            <a:r>
              <a:rPr lang="es-ES" sz="1800" dirty="0"/>
              <a:t> pubs and places </a:t>
            </a:r>
            <a:r>
              <a:rPr lang="es-ES" sz="1800" dirty="0" err="1"/>
              <a:t>where</a:t>
            </a:r>
            <a:r>
              <a:rPr lang="es-ES" sz="1800" dirty="0"/>
              <a:t> he </a:t>
            </a:r>
            <a:r>
              <a:rPr lang="es-ES" sz="1800" dirty="0" err="1"/>
              <a:t>would</a:t>
            </a:r>
            <a:r>
              <a:rPr lang="es-ES" sz="1800" dirty="0"/>
              <a:t> be fine.</a:t>
            </a:r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6253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Milestone</a:t>
            </a:r>
            <a:r>
              <a:rPr lang="es-ES" sz="4400" dirty="0"/>
              <a:t> 2: </a:t>
            </a:r>
            <a:r>
              <a:rPr lang="es-ES" sz="4400" dirty="0" err="1"/>
              <a:t>Prototype</a:t>
            </a:r>
            <a:r>
              <a:rPr lang="es-ES" sz="4400" dirty="0"/>
              <a:t> 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5577840" y="3296870"/>
            <a:ext cx="5090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Designs</a:t>
            </a:r>
            <a:r>
              <a:rPr lang="es-ES" dirty="0"/>
              <a:t> / </a:t>
            </a:r>
            <a:r>
              <a:rPr lang="es-ES" dirty="0" err="1"/>
              <a:t>Travellers</a:t>
            </a:r>
            <a:r>
              <a:rPr lang="es-ES" dirty="0"/>
              <a:t>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Added</a:t>
            </a:r>
            <a:r>
              <a:rPr lang="es-ES" dirty="0"/>
              <a:t> </a:t>
            </a:r>
            <a:r>
              <a:rPr lang="es-ES" dirty="0" err="1"/>
              <a:t>static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button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Less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means</a:t>
            </a:r>
            <a:r>
              <a:rPr lang="es-ES" dirty="0"/>
              <a:t> more </a:t>
            </a:r>
            <a:r>
              <a:rPr lang="es-ES" dirty="0" err="1"/>
              <a:t>easy</a:t>
            </a:r>
            <a:r>
              <a:rPr lang="es-ES" dirty="0"/>
              <a:t> and </a:t>
            </a:r>
            <a:r>
              <a:rPr lang="es-ES" dirty="0" err="1"/>
              <a:t>usability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Deleted</a:t>
            </a:r>
            <a:r>
              <a:rPr lang="es-ES" dirty="0"/>
              <a:t> </a:t>
            </a:r>
            <a:r>
              <a:rPr lang="es-ES" dirty="0" err="1"/>
              <a:t>trip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(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encapsulated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chat 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  <p:pic>
        <p:nvPicPr>
          <p:cNvPr id="10" name="Imagen 9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3B00205-798B-43D1-AEC9-FDF3ADC93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5" y="2119314"/>
            <a:ext cx="2018153" cy="40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10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Milestone</a:t>
            </a:r>
            <a:r>
              <a:rPr lang="es-ES" sz="4400" dirty="0"/>
              <a:t> 3: </a:t>
            </a:r>
            <a:r>
              <a:rPr lang="es-ES" sz="4400" dirty="0" err="1"/>
              <a:t>Controlled</a:t>
            </a:r>
            <a:r>
              <a:rPr lang="es-ES" sz="4400" dirty="0"/>
              <a:t> </a:t>
            </a:r>
            <a:r>
              <a:rPr lang="es-ES" sz="4400" dirty="0" err="1"/>
              <a:t>Experiment</a:t>
            </a:r>
            <a:endParaRPr lang="es-E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2143760" y="2291595"/>
            <a:ext cx="7904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Variables </a:t>
            </a:r>
            <a:r>
              <a:rPr lang="es-ES" b="1" dirty="0" err="1"/>
              <a:t>to</a:t>
            </a:r>
            <a:r>
              <a:rPr lang="es-ES" b="1" dirty="0"/>
              <a:t> test</a:t>
            </a:r>
            <a:r>
              <a:rPr lang="es-ES" dirty="0"/>
              <a:t>:</a:t>
            </a:r>
          </a:p>
          <a:p>
            <a:r>
              <a:rPr lang="en-US" dirty="0"/>
              <a:t>• </a:t>
            </a:r>
            <a:r>
              <a:rPr lang="en-US" b="1" dirty="0"/>
              <a:t>Independent</a:t>
            </a:r>
            <a:r>
              <a:rPr lang="en-US" dirty="0"/>
              <a:t>: different UI style (two interface versions)</a:t>
            </a:r>
          </a:p>
          <a:p>
            <a:r>
              <a:rPr lang="en-US" dirty="0"/>
              <a:t>• </a:t>
            </a:r>
            <a:r>
              <a:rPr lang="en-US" b="1" dirty="0"/>
              <a:t>Dependent</a:t>
            </a:r>
            <a:r>
              <a:rPr lang="en-US" dirty="0"/>
              <a:t>: total of seconds passed to </a:t>
            </a:r>
            <a:r>
              <a:rPr lang="en-US" dirty="0" err="1"/>
              <a:t>perfom</a:t>
            </a:r>
            <a:r>
              <a:rPr lang="en-US" dirty="0"/>
              <a:t> the “Request a design” task</a:t>
            </a:r>
          </a:p>
          <a:p>
            <a:endParaRPr lang="es-ES" b="1" dirty="0"/>
          </a:p>
          <a:p>
            <a:r>
              <a:rPr lang="es-ES" b="1" dirty="0" err="1"/>
              <a:t>Hypothesis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test:</a:t>
            </a:r>
          </a:p>
          <a:p>
            <a:r>
              <a:rPr lang="en-US" dirty="0"/>
              <a:t>- Our hypothesis: Users will take less time to perform the task using application with Interface </a:t>
            </a:r>
            <a:r>
              <a:rPr lang="en-US" dirty="0" err="1"/>
              <a:t>VersionB</a:t>
            </a:r>
            <a:r>
              <a:rPr lang="en-US" dirty="0"/>
              <a:t> than Interface </a:t>
            </a:r>
            <a:r>
              <a:rPr lang="en-US" dirty="0" err="1"/>
              <a:t>VersionA</a:t>
            </a:r>
            <a:endParaRPr lang="en-US" dirty="0"/>
          </a:p>
          <a:p>
            <a:endParaRPr lang="en-US" dirty="0"/>
          </a:p>
          <a:p>
            <a:r>
              <a:rPr lang="en-US" dirty="0"/>
              <a:t>- Null Hypothesis: There will be no difference between using application with Interface </a:t>
            </a:r>
            <a:r>
              <a:rPr lang="en-US" dirty="0" err="1"/>
              <a:t>VersionB</a:t>
            </a:r>
            <a:r>
              <a:rPr lang="en-US" dirty="0"/>
              <a:t> and Interface </a:t>
            </a:r>
            <a:r>
              <a:rPr lang="en-US" dirty="0" err="1"/>
              <a:t>VersionA</a:t>
            </a:r>
            <a:endParaRPr lang="en-US" dirty="0"/>
          </a:p>
          <a:p>
            <a:endParaRPr lang="en-US" dirty="0"/>
          </a:p>
          <a:p>
            <a:r>
              <a:rPr lang="es-ES" b="1" dirty="0" err="1"/>
              <a:t>Participants</a:t>
            </a:r>
            <a:r>
              <a:rPr lang="es-ES" dirty="0"/>
              <a:t>:</a:t>
            </a:r>
          </a:p>
          <a:p>
            <a:r>
              <a:rPr lang="en-US" dirty="0"/>
              <a:t>• Groups of 7 users (4 </a:t>
            </a:r>
            <a:r>
              <a:rPr lang="es-ES" dirty="0" err="1"/>
              <a:t>young</a:t>
            </a:r>
            <a:r>
              <a:rPr lang="es-ES" dirty="0"/>
              <a:t> </a:t>
            </a:r>
            <a:r>
              <a:rPr lang="es-ES" dirty="0" err="1"/>
              <a:t>persons</a:t>
            </a:r>
            <a:r>
              <a:rPr lang="es-ES" dirty="0"/>
              <a:t>, 3 </a:t>
            </a:r>
            <a:r>
              <a:rPr lang="es-ES" dirty="0" err="1"/>
              <a:t>adults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8808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65D7036-0DFE-4B03-B02A-200D265D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08993"/>
            <a:ext cx="7053915" cy="4247357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Milestone</a:t>
            </a:r>
            <a:r>
              <a:rPr lang="es-ES" sz="4400" dirty="0"/>
              <a:t> 3: </a:t>
            </a:r>
            <a:r>
              <a:rPr lang="es-ES" sz="4400" dirty="0" err="1"/>
              <a:t>Controlled</a:t>
            </a:r>
            <a:r>
              <a:rPr lang="es-ES" sz="4400" dirty="0"/>
              <a:t> </a:t>
            </a:r>
            <a:r>
              <a:rPr lang="es-ES" sz="4400" dirty="0" err="1"/>
              <a:t>Experiment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90BD88-9F61-4D90-BCB7-0ABC990196FB}"/>
              </a:ext>
            </a:extLst>
          </p:cNvPr>
          <p:cNvSpPr txBox="1"/>
          <p:nvPr/>
        </p:nvSpPr>
        <p:spPr>
          <a:xfrm>
            <a:off x="5201921" y="2371586"/>
            <a:ext cx="5342946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Conclusion: if F &gt; F </a:t>
            </a:r>
            <a:r>
              <a:rPr lang="en-US" dirty="0" err="1"/>
              <a:t>crit</a:t>
            </a:r>
            <a:r>
              <a:rPr lang="en-US" dirty="0"/>
              <a:t>, we reject the null hypothesis.</a:t>
            </a:r>
          </a:p>
          <a:p>
            <a:endParaRPr lang="en-US" dirty="0"/>
          </a:p>
          <a:p>
            <a:r>
              <a:rPr lang="en-US" dirty="0"/>
              <a:t>Therefore, we reject the null hypothesis and take our hypothesis as valid.</a:t>
            </a:r>
          </a:p>
          <a:p>
            <a:r>
              <a:rPr lang="en-US" sz="1400" dirty="0"/>
              <a:t>“Users will take less time to perform the task using application with Interface </a:t>
            </a:r>
            <a:r>
              <a:rPr lang="en-US" sz="1400" dirty="0" err="1"/>
              <a:t>VersionB</a:t>
            </a:r>
            <a:r>
              <a:rPr lang="en-US" sz="1400" dirty="0"/>
              <a:t> than Interface </a:t>
            </a:r>
            <a:r>
              <a:rPr lang="en-US" sz="1400" dirty="0" err="1"/>
              <a:t>VersionA</a:t>
            </a:r>
            <a:r>
              <a:rPr lang="es-ES" sz="1400" dirty="0"/>
              <a:t>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2169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/>
              <a:t>Interviews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E2048BA-BE8D-4834-A79B-295E5D2AD71F}"/>
              </a:ext>
            </a:extLst>
          </p:cNvPr>
          <p:cNvSpPr/>
          <p:nvPr/>
        </p:nvSpPr>
        <p:spPr>
          <a:xfrm>
            <a:off x="1524000" y="2738457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5 users interviewed (with think aloud -  cooperative evaluation) </a:t>
            </a:r>
          </a:p>
          <a:p>
            <a:r>
              <a:rPr lang="en-US" dirty="0"/>
              <a:t>Task: Search for a Designer.</a:t>
            </a:r>
          </a:p>
          <a:p>
            <a:endParaRPr lang="en-US" dirty="0"/>
          </a:p>
          <a:p>
            <a:r>
              <a:rPr lang="en-US" dirty="0"/>
              <a:t>A summary of the comments: </a:t>
            </a:r>
          </a:p>
          <a:p>
            <a:r>
              <a:rPr lang="en-US" dirty="0"/>
              <a:t>• I find scroll bar useless, intuitively you simply scroll it down with your fingers! </a:t>
            </a:r>
          </a:p>
          <a:p>
            <a:r>
              <a:rPr lang="en-US" dirty="0"/>
              <a:t>• Icons should be reviewed, they mean nothing sometimes for the user. </a:t>
            </a:r>
          </a:p>
          <a:p>
            <a:r>
              <a:rPr lang="en-US" dirty="0"/>
              <a:t>• More minimalist design of the interface.</a:t>
            </a:r>
          </a:p>
        </p:txBody>
      </p:sp>
    </p:spTree>
    <p:extLst>
      <p:ext uri="{BB962C8B-B14F-4D97-AF65-F5344CB8AC3E}">
        <p14:creationId xmlns:p14="http://schemas.microsoft.com/office/powerpoint/2010/main" val="1506043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/>
              <a:t>Final </a:t>
            </a:r>
            <a:r>
              <a:rPr lang="es-ES" sz="4400" dirty="0" err="1"/>
              <a:t>product</a:t>
            </a:r>
            <a:endParaRPr lang="es-E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5387340" y="2984433"/>
            <a:ext cx="5090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Home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Added</a:t>
            </a:r>
            <a:r>
              <a:rPr lang="es-ES" dirty="0"/>
              <a:t> Social-</a:t>
            </a:r>
            <a:r>
              <a:rPr lang="es-ES" dirty="0" err="1"/>
              <a:t>based</a:t>
            </a:r>
            <a:r>
              <a:rPr lang="es-ES" dirty="0"/>
              <a:t> score and </a:t>
            </a:r>
            <a:r>
              <a:rPr lang="es-ES" dirty="0" err="1"/>
              <a:t>basic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(</a:t>
            </a:r>
            <a:r>
              <a:rPr lang="es-ES" dirty="0" err="1"/>
              <a:t>Designer</a:t>
            </a:r>
            <a:r>
              <a:rPr lang="es-ES" dirty="0"/>
              <a:t> / </a:t>
            </a:r>
            <a:r>
              <a:rPr lang="es-ES" dirty="0" err="1"/>
              <a:t>Traveller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More </a:t>
            </a:r>
            <a:r>
              <a:rPr lang="es-ES" dirty="0" err="1"/>
              <a:t>friendly</a:t>
            </a:r>
            <a:r>
              <a:rPr lang="es-ES" dirty="0"/>
              <a:t> UI-</a:t>
            </a:r>
            <a:r>
              <a:rPr lang="es-ES" dirty="0" err="1"/>
              <a:t>style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Colored</a:t>
            </a:r>
            <a:r>
              <a:rPr lang="es-ES" dirty="0"/>
              <a:t> </a:t>
            </a:r>
            <a:r>
              <a:rPr lang="es-ES" dirty="0" err="1"/>
              <a:t>bottom</a:t>
            </a:r>
            <a:r>
              <a:rPr lang="es-ES" dirty="0"/>
              <a:t> </a:t>
            </a:r>
            <a:r>
              <a:rPr lang="es-ES" dirty="0" err="1"/>
              <a:t>icons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selected</a:t>
            </a:r>
            <a:r>
              <a:rPr lang="es-ES" dirty="0"/>
              <a:t>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Added</a:t>
            </a:r>
            <a:r>
              <a:rPr lang="es-ES" dirty="0"/>
              <a:t> more </a:t>
            </a:r>
            <a:r>
              <a:rPr lang="es-ES" dirty="0" err="1"/>
              <a:t>options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(</a:t>
            </a:r>
            <a:r>
              <a:rPr lang="es-ES" dirty="0" err="1"/>
              <a:t>Designers</a:t>
            </a:r>
            <a:r>
              <a:rPr lang="es-ES" dirty="0"/>
              <a:t>, </a:t>
            </a:r>
            <a:r>
              <a:rPr lang="es-ES" dirty="0" err="1"/>
              <a:t>Travellers</a:t>
            </a:r>
            <a:r>
              <a:rPr lang="es-ES" dirty="0"/>
              <a:t>, </a:t>
            </a:r>
            <a:r>
              <a:rPr lang="es-ES" dirty="0" err="1"/>
              <a:t>members</a:t>
            </a:r>
            <a:r>
              <a:rPr lang="es-ES" dirty="0"/>
              <a:t> and </a:t>
            </a:r>
            <a:r>
              <a:rPr lang="es-ES" dirty="0" err="1"/>
              <a:t>Events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Deleted</a:t>
            </a:r>
            <a:r>
              <a:rPr lang="es-ES" dirty="0"/>
              <a:t> </a:t>
            </a:r>
            <a:r>
              <a:rPr lang="es-ES" dirty="0" err="1"/>
              <a:t>scroll</a:t>
            </a:r>
            <a:r>
              <a:rPr lang="es-ES" dirty="0"/>
              <a:t>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  <p:pic>
        <p:nvPicPr>
          <p:cNvPr id="8" name="Imagen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3FDE6F8E-46B0-4E41-BC3A-096F2D3A4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5" y="2119314"/>
            <a:ext cx="2018153" cy="40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74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/>
              <a:t>Final </a:t>
            </a:r>
            <a:r>
              <a:rPr lang="es-ES" sz="4400" dirty="0" err="1"/>
              <a:t>product</a:t>
            </a:r>
            <a:endParaRPr lang="es-E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C516F7-EEE8-4D47-AB8D-B813E08A2384}"/>
              </a:ext>
            </a:extLst>
          </p:cNvPr>
          <p:cNvSpPr txBox="1"/>
          <p:nvPr/>
        </p:nvSpPr>
        <p:spPr>
          <a:xfrm>
            <a:off x="5577840" y="3329873"/>
            <a:ext cx="5090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Product</a:t>
            </a:r>
            <a:r>
              <a:rPr lang="es-ES" dirty="0"/>
              <a:t> (</a:t>
            </a:r>
            <a:r>
              <a:rPr lang="es-ES" dirty="0" err="1"/>
              <a:t>Designer</a:t>
            </a:r>
            <a:r>
              <a:rPr lang="es-ES" dirty="0"/>
              <a:t>/</a:t>
            </a:r>
            <a:r>
              <a:rPr lang="es-ES" dirty="0" err="1"/>
              <a:t>Traveller</a:t>
            </a:r>
            <a:r>
              <a:rPr lang="es-ES" dirty="0"/>
              <a:t>)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Added</a:t>
            </a:r>
            <a:r>
              <a:rPr lang="es-ES" dirty="0"/>
              <a:t> Social-</a:t>
            </a:r>
            <a:r>
              <a:rPr lang="es-ES" dirty="0" err="1"/>
              <a:t>based</a:t>
            </a:r>
            <a:r>
              <a:rPr lang="es-ES" dirty="0"/>
              <a:t> score </a:t>
            </a:r>
            <a:r>
              <a:rPr lang="es-ES" dirty="0" err="1"/>
              <a:t>information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Added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 and </a:t>
            </a:r>
            <a:r>
              <a:rPr lang="es-ES" dirty="0" err="1"/>
              <a:t>Comments</a:t>
            </a:r>
            <a:r>
              <a:rPr lang="es-ES" dirty="0"/>
              <a:t> </a:t>
            </a:r>
            <a:r>
              <a:rPr lang="es-ES" dirty="0" err="1"/>
              <a:t>tabs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More </a:t>
            </a:r>
            <a:r>
              <a:rPr lang="es-ES" dirty="0" err="1"/>
              <a:t>optional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bottom</a:t>
            </a:r>
            <a:r>
              <a:rPr lang="es-ES" dirty="0"/>
              <a:t>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  <p:pic>
        <p:nvPicPr>
          <p:cNvPr id="10" name="Imagen 9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491AB0B4-D702-4B43-98EE-B415F5636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5" y="2119314"/>
            <a:ext cx="2018153" cy="40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49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/>
              <a:t>Final </a:t>
            </a:r>
            <a:r>
              <a:rPr lang="es-ES" sz="4400" dirty="0" err="1"/>
              <a:t>product</a:t>
            </a:r>
            <a:endParaRPr lang="es-ES" sz="4400" dirty="0"/>
          </a:p>
        </p:txBody>
      </p:sp>
      <p:pic>
        <p:nvPicPr>
          <p:cNvPr id="7" name="Imagen 6" descr="Imagen que contiene captura de pantalla, monitor&#10;&#10;Descripción generada con confianza muy alta">
            <a:extLst>
              <a:ext uri="{FF2B5EF4-FFF2-40B4-BE49-F238E27FC236}">
                <a16:creationId xmlns:a16="http://schemas.microsoft.com/office/drawing/2014/main" id="{BD35B735-A0D0-477B-AE89-21E7B712C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846" y="2128072"/>
            <a:ext cx="2018153" cy="4004440"/>
          </a:xfrm>
          <a:prstGeom prst="rect">
            <a:avLst/>
          </a:prstGeom>
        </p:spPr>
      </p:pic>
      <p:pic>
        <p:nvPicPr>
          <p:cNvPr id="11" name="Imagen 10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49F00AE7-A2EE-4A6D-9A6A-C3C4B68BE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53" y="2128072"/>
            <a:ext cx="2018153" cy="4004440"/>
          </a:xfrm>
          <a:prstGeom prst="rect">
            <a:avLst/>
          </a:prstGeom>
        </p:spPr>
      </p:pic>
      <p:pic>
        <p:nvPicPr>
          <p:cNvPr id="13" name="Imagen 1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B4DDD90-422F-49A8-96C8-B2AAA96C3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60" y="2128072"/>
            <a:ext cx="2018153" cy="4004440"/>
          </a:xfrm>
          <a:prstGeom prst="rect">
            <a:avLst/>
          </a:prstGeom>
        </p:spPr>
      </p:pic>
      <p:pic>
        <p:nvPicPr>
          <p:cNvPr id="15" name="Imagen 1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98CA53EB-67A1-4AE9-BA6D-C0C501F0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28072"/>
            <a:ext cx="2018153" cy="400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4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/>
              <a:t>Future </a:t>
            </a:r>
            <a:r>
              <a:rPr lang="es-ES" sz="4400" dirty="0" err="1"/>
              <a:t>Work</a:t>
            </a:r>
            <a:endParaRPr lang="es-ES" sz="4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80F8C6D-01D4-4349-B6E1-0B7ABF8C752E}"/>
              </a:ext>
            </a:extLst>
          </p:cNvPr>
          <p:cNvSpPr txBox="1"/>
          <p:nvPr/>
        </p:nvSpPr>
        <p:spPr>
          <a:xfrm>
            <a:off x="1524000" y="31089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Implement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APP </a:t>
            </a:r>
            <a:r>
              <a:rPr lang="es-ES" sz="2400" dirty="0" err="1"/>
              <a:t>for</a:t>
            </a:r>
            <a:r>
              <a:rPr lang="es-ES" sz="2400" dirty="0"/>
              <a:t> Android </a:t>
            </a:r>
            <a:r>
              <a:rPr lang="es-ES" sz="2400" dirty="0" err="1"/>
              <a:t>or</a:t>
            </a:r>
            <a:r>
              <a:rPr lang="es-ES" sz="2400" dirty="0"/>
              <a:t> iOS </a:t>
            </a:r>
            <a:r>
              <a:rPr lang="es-ES" sz="2400" dirty="0" err="1"/>
              <a:t>devices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Connect</a:t>
            </a:r>
            <a:r>
              <a:rPr lang="es-ES" sz="2400" dirty="0"/>
              <a:t> </a:t>
            </a:r>
            <a:r>
              <a:rPr lang="es-ES" sz="2400" dirty="0" err="1"/>
              <a:t>all</a:t>
            </a:r>
            <a:r>
              <a:rPr lang="es-ES" sz="2400" dirty="0"/>
              <a:t> data </a:t>
            </a:r>
            <a:r>
              <a:rPr lang="es-ES" sz="2400" dirty="0" err="1"/>
              <a:t>with</a:t>
            </a:r>
            <a:r>
              <a:rPr lang="es-ES" sz="2400" dirty="0"/>
              <a:t> </a:t>
            </a:r>
            <a:r>
              <a:rPr lang="es-ES" sz="2400" dirty="0">
                <a:hlinkClick r:id="rId2"/>
              </a:rPr>
              <a:t>Planyts.com</a:t>
            </a:r>
            <a:r>
              <a:rPr lang="es-ES" sz="2400" dirty="0"/>
              <a:t> </a:t>
            </a:r>
            <a:r>
              <a:rPr lang="es-ES" sz="2400" dirty="0" err="1"/>
              <a:t>website</a:t>
            </a:r>
            <a:r>
              <a:rPr lang="es-ES" sz="2400" dirty="0"/>
              <a:t> </a:t>
            </a:r>
            <a:r>
              <a:rPr lang="es-ES" sz="2400" dirty="0" err="1"/>
              <a:t>database</a:t>
            </a:r>
            <a:endParaRPr lang="es-ES" sz="2400" dirty="0"/>
          </a:p>
          <a:p>
            <a:r>
              <a:rPr lang="es-ES" sz="2400" dirty="0"/>
              <a:t>(</a:t>
            </a:r>
            <a:r>
              <a:rPr lang="es-ES" sz="2400" dirty="0" err="1"/>
              <a:t>Both</a:t>
            </a:r>
            <a:r>
              <a:rPr lang="es-ES" sz="2400" dirty="0"/>
              <a:t> </a:t>
            </a:r>
            <a:r>
              <a:rPr lang="es-ES" sz="2400" dirty="0" err="1"/>
              <a:t>will</a:t>
            </a:r>
            <a:r>
              <a:rPr lang="es-ES" sz="2400" dirty="0"/>
              <a:t> </a:t>
            </a:r>
            <a:r>
              <a:rPr lang="es-ES" sz="2400" dirty="0" err="1"/>
              <a:t>have</a:t>
            </a:r>
            <a:r>
              <a:rPr lang="es-ES" sz="2400" dirty="0"/>
              <a:t> a </a:t>
            </a:r>
            <a:r>
              <a:rPr lang="es-ES" sz="2400" dirty="0" err="1"/>
              <a:t>bunch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technical</a:t>
            </a:r>
            <a:r>
              <a:rPr lang="es-ES" sz="2400" dirty="0"/>
              <a:t> </a:t>
            </a:r>
            <a:r>
              <a:rPr lang="es-ES" sz="2400" dirty="0" err="1"/>
              <a:t>task</a:t>
            </a:r>
            <a:r>
              <a:rPr lang="es-ES" sz="2400" dirty="0"/>
              <a:t> </a:t>
            </a:r>
            <a:r>
              <a:rPr lang="es-ES" sz="2400" dirty="0" err="1"/>
              <a:t>not</a:t>
            </a:r>
            <a:r>
              <a:rPr lang="es-ES" sz="2400" dirty="0"/>
              <a:t> </a:t>
            </a:r>
            <a:r>
              <a:rPr lang="es-ES" sz="2400" dirty="0" err="1"/>
              <a:t>covered</a:t>
            </a:r>
            <a:r>
              <a:rPr lang="es-ES" sz="2400" dirty="0"/>
              <a:t> </a:t>
            </a:r>
            <a:r>
              <a:rPr lang="es-ES" sz="2400" dirty="0" err="1"/>
              <a:t>by</a:t>
            </a:r>
            <a:r>
              <a:rPr lang="es-ES" sz="2400" dirty="0"/>
              <a:t> </a:t>
            </a:r>
            <a:r>
              <a:rPr lang="es-ES" sz="2400" dirty="0" err="1"/>
              <a:t>this</a:t>
            </a:r>
            <a:r>
              <a:rPr lang="es-ES" sz="2400" dirty="0"/>
              <a:t> </a:t>
            </a:r>
            <a:r>
              <a:rPr lang="es-ES" sz="2400" dirty="0" err="1"/>
              <a:t>course</a:t>
            </a:r>
            <a:r>
              <a:rPr lang="es-ES" sz="2400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550081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47A1C6BF-F26D-4419-A2D9-BA65EDC46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83" y="2979544"/>
            <a:ext cx="2454124" cy="1288415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E0D11B-79B0-4B7B-AFFA-3F53DD344978}"/>
              </a:ext>
            </a:extLst>
          </p:cNvPr>
          <p:cNvSpPr txBox="1"/>
          <p:nvPr/>
        </p:nvSpPr>
        <p:spPr>
          <a:xfrm>
            <a:off x="1524000" y="964983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rgbClr val="0E9434"/>
                </a:solidFill>
              </a:rPr>
              <a:t>Thanks</a:t>
            </a:r>
            <a:r>
              <a:rPr lang="es-ES" sz="6600" dirty="0">
                <a:solidFill>
                  <a:srgbClr val="0E9434"/>
                </a:solidFill>
              </a:rPr>
              <a:t> !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1D4ACD-5723-4E75-AFE6-3652E52CA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354" y="4446817"/>
            <a:ext cx="6957646" cy="1409577"/>
          </a:xfrm>
        </p:spPr>
        <p:txBody>
          <a:bodyPr/>
          <a:lstStyle/>
          <a:p>
            <a:pPr algn="l"/>
            <a:r>
              <a:rPr lang="es-ES" dirty="0"/>
              <a:t>Michele La Malva Moreno</a:t>
            </a:r>
          </a:p>
          <a:p>
            <a:pPr algn="l"/>
            <a:r>
              <a:rPr lang="es-ES" sz="2000" dirty="0">
                <a:hlinkClick r:id="rId3"/>
              </a:rPr>
              <a:t>https://www.linkedin.com/in/michele-la-malva-moreno/</a:t>
            </a:r>
            <a:endParaRPr lang="es-ES" sz="2000" dirty="0"/>
          </a:p>
          <a:p>
            <a:pPr algn="l"/>
            <a:r>
              <a:rPr lang="es-ES" sz="2000" dirty="0">
                <a:hlinkClick r:id="rId4"/>
              </a:rPr>
              <a:t>https://mickysim.blogspot.com/</a:t>
            </a:r>
            <a:endParaRPr lang="es-ES" sz="2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B22E05E-D6F1-4003-9DC5-45CC108C0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365" y="4517937"/>
            <a:ext cx="1222131" cy="1222131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A4578B3D-DA7E-437F-8CC3-2807109DE9C7}"/>
              </a:ext>
            </a:extLst>
          </p:cNvPr>
          <p:cNvSpPr txBox="1">
            <a:spLocks/>
          </p:cNvSpPr>
          <p:nvPr/>
        </p:nvSpPr>
        <p:spPr>
          <a:xfrm>
            <a:off x="3761150" y="3261237"/>
            <a:ext cx="5686186" cy="83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dirty="0" err="1"/>
              <a:t>Code</a:t>
            </a:r>
            <a:r>
              <a:rPr lang="es-ES" sz="2000" dirty="0"/>
              <a:t> : </a:t>
            </a:r>
            <a:r>
              <a:rPr lang="es-ES" sz="2000" dirty="0">
                <a:hlinkClick r:id="rId6"/>
              </a:rPr>
              <a:t>https://github.com/Mickyleitor/PlanytsAPP</a:t>
            </a:r>
            <a:endParaRPr lang="es-ES" sz="2000" dirty="0"/>
          </a:p>
          <a:p>
            <a:pPr algn="l"/>
            <a:r>
              <a:rPr lang="es-ES" sz="2000" dirty="0"/>
              <a:t>Git Page : </a:t>
            </a:r>
            <a:r>
              <a:rPr lang="es-ES" sz="2000" dirty="0">
                <a:hlinkClick r:id="rId7"/>
              </a:rPr>
              <a:t>https://Mickyleitor.github.io/PlanytsAPP</a:t>
            </a:r>
            <a:endParaRPr lang="es-ES" sz="2000" dirty="0"/>
          </a:p>
        </p:txBody>
      </p:sp>
      <p:sp>
        <p:nvSpPr>
          <p:cNvPr id="15" name="AutoShape 2" descr="Resultado de imagen de github">
            <a:extLst>
              <a:ext uri="{FF2B5EF4-FFF2-40B4-BE49-F238E27FC236}">
                <a16:creationId xmlns:a16="http://schemas.microsoft.com/office/drawing/2014/main" id="{967F28E7-E325-4B54-AE28-89665B47EE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76863" y="4601872"/>
            <a:ext cx="14382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1F3666-16C5-467D-BF13-686ABC57DCF3}"/>
              </a:ext>
            </a:extLst>
          </p:cNvPr>
          <p:cNvSpPr txBox="1"/>
          <p:nvPr/>
        </p:nvSpPr>
        <p:spPr>
          <a:xfrm>
            <a:off x="1524000" y="202102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0E9434"/>
                </a:solidFill>
              </a:rPr>
              <a:t>Planyts.com</a:t>
            </a:r>
          </a:p>
        </p:txBody>
      </p:sp>
    </p:spTree>
    <p:extLst>
      <p:ext uri="{BB962C8B-B14F-4D97-AF65-F5344CB8AC3E}">
        <p14:creationId xmlns:p14="http://schemas.microsoft.com/office/powerpoint/2010/main" val="322496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D25CB5C-4000-400D-961A-B6607367D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694281"/>
              </p:ext>
            </p:extLst>
          </p:nvPr>
        </p:nvGraphicFramePr>
        <p:xfrm>
          <a:off x="2032000" y="2522379"/>
          <a:ext cx="81280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305921754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2804504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 – 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Gender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Any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892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Job </a:t>
                      </a:r>
                      <a:r>
                        <a:rPr lang="es-ES" dirty="0" err="1"/>
                        <a:t>titles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Any</a:t>
                      </a:r>
                      <a:r>
                        <a:rPr lang="es-ES" dirty="0"/>
                        <a:t> – High-Medium </a:t>
                      </a:r>
                      <a:r>
                        <a:rPr lang="es-ES" dirty="0" err="1"/>
                        <a:t>qualifications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jobs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29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Education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Medium-High </a:t>
                      </a:r>
                      <a:r>
                        <a:rPr lang="es-ES" dirty="0" err="1"/>
                        <a:t>level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school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3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Location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Any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77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Economy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739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Passions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Travelling, sociable and </a:t>
                      </a:r>
                      <a:r>
                        <a:rPr lang="es-ES" dirty="0" err="1"/>
                        <a:t>bloggers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95820"/>
                  </a:ext>
                </a:extLst>
              </a:tr>
            </a:tbl>
          </a:graphicData>
        </a:graphic>
      </p:graphicFrame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Knowing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65961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Development</a:t>
            </a:r>
            <a:r>
              <a:rPr lang="es-ES" sz="4400" dirty="0"/>
              <a:t> </a:t>
            </a:r>
            <a:r>
              <a:rPr lang="es-ES" sz="4400" dirty="0" err="1"/>
              <a:t>Roadmap</a:t>
            </a:r>
            <a:endParaRPr lang="es-ES" sz="44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6364C14-C6C7-4CB6-8E40-B2CC56D25153}"/>
              </a:ext>
            </a:extLst>
          </p:cNvPr>
          <p:cNvSpPr/>
          <p:nvPr/>
        </p:nvSpPr>
        <p:spPr>
          <a:xfrm>
            <a:off x="1524000" y="2514600"/>
            <a:ext cx="2009775" cy="365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Requirement</a:t>
            </a:r>
            <a:r>
              <a:rPr lang="es-ES" sz="1400" dirty="0"/>
              <a:t> </a:t>
            </a:r>
            <a:r>
              <a:rPr lang="es-ES" sz="1400" dirty="0" err="1"/>
              <a:t>Analysis</a:t>
            </a:r>
            <a:endParaRPr lang="es-ES" sz="1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231A5C-ED4D-4182-8C91-07CAC90D3CA8}"/>
              </a:ext>
            </a:extLst>
          </p:cNvPr>
          <p:cNvSpPr txBox="1"/>
          <p:nvPr/>
        </p:nvSpPr>
        <p:spPr>
          <a:xfrm>
            <a:off x="1524000" y="2189421"/>
            <a:ext cx="7324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Product</a:t>
            </a:r>
            <a:r>
              <a:rPr lang="es-ES" sz="1400" dirty="0"/>
              <a:t> </a:t>
            </a:r>
            <a:r>
              <a:rPr lang="es-ES" sz="1400" dirty="0" err="1"/>
              <a:t>wished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our</a:t>
            </a:r>
            <a:r>
              <a:rPr lang="es-ES" sz="1400" dirty="0"/>
              <a:t> </a:t>
            </a:r>
            <a:r>
              <a:rPr lang="es-ES" sz="1400" dirty="0" err="1"/>
              <a:t>customers</a:t>
            </a:r>
            <a:r>
              <a:rPr lang="es-ES" sz="1400" dirty="0"/>
              <a:t> (</a:t>
            </a:r>
            <a:r>
              <a:rPr lang="es-ES" sz="1400" dirty="0" err="1"/>
              <a:t>survey</a:t>
            </a:r>
            <a:r>
              <a:rPr lang="es-ES" sz="1400" dirty="0"/>
              <a:t> </a:t>
            </a:r>
            <a:r>
              <a:rPr lang="es-ES" sz="1400" dirty="0" err="1"/>
              <a:t>based</a:t>
            </a:r>
            <a:r>
              <a:rPr lang="es-ES" sz="1400" dirty="0"/>
              <a:t>), mockup and </a:t>
            </a:r>
            <a:r>
              <a:rPr lang="es-ES" sz="1400" dirty="0" err="1"/>
              <a:t>user</a:t>
            </a:r>
            <a:r>
              <a:rPr lang="es-ES" sz="1400" dirty="0"/>
              <a:t> </a:t>
            </a:r>
            <a:r>
              <a:rPr lang="es-ES" sz="1400" dirty="0" err="1"/>
              <a:t>feedback</a:t>
            </a:r>
            <a:r>
              <a:rPr lang="es-ES" sz="1400" dirty="0"/>
              <a:t> </a:t>
            </a:r>
            <a:r>
              <a:rPr lang="es-ES" sz="1400" dirty="0" err="1"/>
              <a:t>on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idea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BE325A6-89CB-4D33-ABD2-C2B9784EC255}"/>
              </a:ext>
            </a:extLst>
          </p:cNvPr>
          <p:cNvSpPr/>
          <p:nvPr/>
        </p:nvSpPr>
        <p:spPr>
          <a:xfrm>
            <a:off x="2895599" y="3190875"/>
            <a:ext cx="2047875" cy="365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Milestone</a:t>
            </a:r>
            <a:r>
              <a:rPr lang="es-ES" sz="1400" dirty="0"/>
              <a:t> 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BC1211-2B8C-4E29-ADCF-5AA6CD3DFB31}"/>
              </a:ext>
            </a:extLst>
          </p:cNvPr>
          <p:cNvSpPr txBox="1"/>
          <p:nvPr/>
        </p:nvSpPr>
        <p:spPr>
          <a:xfrm>
            <a:off x="2185986" y="2888456"/>
            <a:ext cx="461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First</a:t>
            </a:r>
            <a:r>
              <a:rPr lang="es-ES" sz="1400" dirty="0"/>
              <a:t> Mockup </a:t>
            </a:r>
            <a:r>
              <a:rPr lang="es-ES" sz="1400" dirty="0" err="1"/>
              <a:t>using</a:t>
            </a:r>
            <a:r>
              <a:rPr lang="es-ES" sz="1400" dirty="0"/>
              <a:t> </a:t>
            </a:r>
            <a:r>
              <a:rPr lang="es-ES" sz="1400" dirty="0" err="1"/>
              <a:t>Computer</a:t>
            </a:r>
            <a:r>
              <a:rPr lang="es-ES" sz="1400" dirty="0"/>
              <a:t> </a:t>
            </a:r>
            <a:r>
              <a:rPr lang="es-ES" sz="1400" dirty="0" err="1"/>
              <a:t>Aided</a:t>
            </a:r>
            <a:r>
              <a:rPr lang="es-ES" sz="1400" dirty="0"/>
              <a:t> </a:t>
            </a:r>
            <a:r>
              <a:rPr lang="es-ES" sz="1400" dirty="0" err="1"/>
              <a:t>design</a:t>
            </a:r>
            <a:r>
              <a:rPr lang="es-ES" sz="1400" dirty="0"/>
              <a:t> (</a:t>
            </a:r>
            <a:r>
              <a:rPr lang="es-ES" sz="1400" dirty="0" err="1"/>
              <a:t>Prototype</a:t>
            </a:r>
            <a:r>
              <a:rPr lang="es-ES" sz="1400" dirty="0"/>
              <a:t> 1)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30EF519-5C6E-444A-9602-16DD666676FB}"/>
              </a:ext>
            </a:extLst>
          </p:cNvPr>
          <p:cNvSpPr/>
          <p:nvPr/>
        </p:nvSpPr>
        <p:spPr>
          <a:xfrm>
            <a:off x="4752974" y="3894951"/>
            <a:ext cx="2047875" cy="365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Milestone</a:t>
            </a:r>
            <a:r>
              <a:rPr lang="es-ES" sz="1400" dirty="0"/>
              <a:t> 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A33794-5C56-4A0A-A4B7-D33889469078}"/>
              </a:ext>
            </a:extLst>
          </p:cNvPr>
          <p:cNvSpPr txBox="1"/>
          <p:nvPr/>
        </p:nvSpPr>
        <p:spPr>
          <a:xfrm>
            <a:off x="4467223" y="3579812"/>
            <a:ext cx="3569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Heuristic</a:t>
            </a:r>
            <a:r>
              <a:rPr lang="es-ES" sz="1400" dirty="0"/>
              <a:t> </a:t>
            </a:r>
            <a:r>
              <a:rPr lang="es-ES" sz="1400" dirty="0" err="1"/>
              <a:t>Evaluation</a:t>
            </a:r>
            <a:r>
              <a:rPr lang="es-ES" sz="1400" dirty="0"/>
              <a:t>, HTA &amp; STN (</a:t>
            </a:r>
            <a:r>
              <a:rPr lang="es-ES" sz="1400" dirty="0" err="1"/>
              <a:t>Prototype</a:t>
            </a:r>
            <a:r>
              <a:rPr lang="es-ES" sz="1400" dirty="0"/>
              <a:t> 2)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74054F5-A907-435A-81D4-4B22FF4C9468}"/>
              </a:ext>
            </a:extLst>
          </p:cNvPr>
          <p:cNvSpPr/>
          <p:nvPr/>
        </p:nvSpPr>
        <p:spPr>
          <a:xfrm>
            <a:off x="6572250" y="4591050"/>
            <a:ext cx="2047875" cy="365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Milestone</a:t>
            </a:r>
            <a:r>
              <a:rPr lang="es-ES" sz="1400" dirty="0"/>
              <a:t> 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FF428C9-61E9-4396-A4CF-4363B5AC4981}"/>
              </a:ext>
            </a:extLst>
          </p:cNvPr>
          <p:cNvSpPr txBox="1"/>
          <p:nvPr/>
        </p:nvSpPr>
        <p:spPr>
          <a:xfrm>
            <a:off x="4907755" y="4297104"/>
            <a:ext cx="537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Prototype</a:t>
            </a:r>
            <a:r>
              <a:rPr lang="es-ES" sz="1400" dirty="0"/>
              <a:t> 1 </a:t>
            </a:r>
            <a:r>
              <a:rPr lang="es-ES" sz="1400" dirty="0" err="1"/>
              <a:t>reviewed</a:t>
            </a:r>
            <a:r>
              <a:rPr lang="es-ES" sz="1400" dirty="0"/>
              <a:t> </a:t>
            </a:r>
            <a:r>
              <a:rPr lang="es-ES" sz="1400" dirty="0" err="1"/>
              <a:t>with</a:t>
            </a:r>
            <a:r>
              <a:rPr lang="es-ES" sz="1400" dirty="0"/>
              <a:t> </a:t>
            </a:r>
            <a:r>
              <a:rPr lang="es-ES" sz="1400" dirty="0" err="1"/>
              <a:t>controlled</a:t>
            </a:r>
            <a:r>
              <a:rPr lang="es-ES" sz="1400" dirty="0"/>
              <a:t> </a:t>
            </a:r>
            <a:r>
              <a:rPr lang="es-ES" sz="1400" dirty="0" err="1"/>
              <a:t>experiments</a:t>
            </a:r>
            <a:r>
              <a:rPr lang="es-ES" sz="1400" dirty="0"/>
              <a:t> and Interviews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7547CC4-3C58-40DE-9DF8-FA70B4E44D10}"/>
              </a:ext>
            </a:extLst>
          </p:cNvPr>
          <p:cNvSpPr/>
          <p:nvPr/>
        </p:nvSpPr>
        <p:spPr>
          <a:xfrm>
            <a:off x="8620125" y="5100101"/>
            <a:ext cx="2047875" cy="365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Final </a:t>
            </a:r>
            <a:r>
              <a:rPr lang="es-ES" sz="1400" dirty="0" err="1"/>
              <a:t>product</a:t>
            </a:r>
            <a:endParaRPr lang="es-ES" sz="1400" dirty="0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CF56FDE-7274-4971-BB3D-2F8AF257F179}"/>
              </a:ext>
            </a:extLst>
          </p:cNvPr>
          <p:cNvCxnSpPr>
            <a:cxnSpLocks/>
          </p:cNvCxnSpPr>
          <p:nvPr/>
        </p:nvCxnSpPr>
        <p:spPr>
          <a:xfrm>
            <a:off x="1457325" y="3124200"/>
            <a:ext cx="5524500" cy="2341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18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D25CB5C-4000-400D-961A-B6607367D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4827"/>
              </p:ext>
            </p:extLst>
          </p:nvPr>
        </p:nvGraphicFramePr>
        <p:xfrm>
          <a:off x="2032000" y="2208054"/>
          <a:ext cx="8128000" cy="38530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3059217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45041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736121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757291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49014764"/>
                    </a:ext>
                  </a:extLst>
                </a:gridCol>
              </a:tblGrid>
              <a:tr h="278987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TripAdvisor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Airbnb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Social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Planyts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17477"/>
                  </a:ext>
                </a:extLst>
              </a:tr>
              <a:tr h="697466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Social-</a:t>
                      </a:r>
                      <a:r>
                        <a:rPr lang="es-ES" sz="1400" dirty="0" err="1"/>
                        <a:t>based</a:t>
                      </a:r>
                      <a:r>
                        <a:rPr lang="es-ES" sz="1400" dirty="0"/>
                        <a:t> score </a:t>
                      </a:r>
                      <a:r>
                        <a:rPr lang="es-ES" sz="1400" dirty="0" err="1"/>
                        <a:t>system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892029"/>
                  </a:ext>
                </a:extLst>
              </a:tr>
              <a:tr h="697466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94372"/>
                  </a:ext>
                </a:extLst>
              </a:tr>
              <a:tr h="697466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/>
                        <a:t>Experts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on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the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field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36536"/>
                  </a:ext>
                </a:extLst>
              </a:tr>
              <a:tr h="697466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/>
                        <a:t>Personalized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guide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773034"/>
                  </a:ext>
                </a:extLst>
              </a:tr>
              <a:tr h="697466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/>
                        <a:t>Experience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focused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39199"/>
                  </a:ext>
                </a:extLst>
              </a:tr>
            </a:tbl>
          </a:graphicData>
        </a:graphic>
      </p:graphicFrame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Competitors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62940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0B7E6277-1722-4B83-8DB2-D91F4574D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4753318"/>
              </p:ext>
            </p:extLst>
          </p:nvPr>
        </p:nvGraphicFramePr>
        <p:xfrm>
          <a:off x="2005639" y="2152774"/>
          <a:ext cx="2707061" cy="1800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3B96D711-78E0-4A35-83B9-A6BC0DCF1F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5291511"/>
              </p:ext>
            </p:extLst>
          </p:nvPr>
        </p:nvGraphicFramePr>
        <p:xfrm>
          <a:off x="4780251" y="2164985"/>
          <a:ext cx="2707061" cy="1800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301AE4CF-ACD6-4440-B391-E2FC047AA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803686"/>
              </p:ext>
            </p:extLst>
          </p:nvPr>
        </p:nvGraphicFramePr>
        <p:xfrm>
          <a:off x="1691338" y="3977663"/>
          <a:ext cx="3189576" cy="212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9C6FA9D0-E5FC-4443-B970-5AC9E65A12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3268256"/>
              </p:ext>
            </p:extLst>
          </p:nvPr>
        </p:nvGraphicFramePr>
        <p:xfrm>
          <a:off x="7645060" y="2164985"/>
          <a:ext cx="2707061" cy="1800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DFADA7C7-6BE7-4274-9CBD-ED5DBB2BC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183909"/>
              </p:ext>
            </p:extLst>
          </p:nvPr>
        </p:nvGraphicFramePr>
        <p:xfrm>
          <a:off x="4573300" y="3977663"/>
          <a:ext cx="3189576" cy="212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3BF2E83B-294C-4FCD-A4F7-0F4AB37F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268816"/>
              </p:ext>
            </p:extLst>
          </p:nvPr>
        </p:nvGraphicFramePr>
        <p:xfrm>
          <a:off x="7320293" y="3925277"/>
          <a:ext cx="3189576" cy="212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C222B50-C1F8-4EF2-9E04-939C4737012C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Requirement</a:t>
            </a:r>
            <a:r>
              <a:rPr lang="es-ES" sz="4400" dirty="0"/>
              <a:t> </a:t>
            </a:r>
            <a:r>
              <a:rPr lang="es-ES" sz="4400" dirty="0" err="1"/>
              <a:t>Analysis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411371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Requirement</a:t>
            </a:r>
            <a:r>
              <a:rPr lang="es-ES" sz="4400" dirty="0"/>
              <a:t> </a:t>
            </a:r>
            <a:r>
              <a:rPr lang="es-ES" sz="4400" dirty="0" err="1"/>
              <a:t>Analysis</a:t>
            </a:r>
            <a:endParaRPr lang="es-ES" sz="4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D0872B4F-95CF-4ABF-93CA-6908BD86C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442116"/>
              </p:ext>
            </p:extLst>
          </p:nvPr>
        </p:nvGraphicFramePr>
        <p:xfrm>
          <a:off x="2308225" y="2026708"/>
          <a:ext cx="3522662" cy="2348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8D42DFA8-0852-46E4-A950-026525C0D2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959675"/>
              </p:ext>
            </p:extLst>
          </p:nvPr>
        </p:nvGraphicFramePr>
        <p:xfrm>
          <a:off x="5830887" y="2026708"/>
          <a:ext cx="3522662" cy="2348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DC0BCD5C-3CC7-4F30-A6D9-294BA0C25F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824999"/>
              </p:ext>
            </p:extLst>
          </p:nvPr>
        </p:nvGraphicFramePr>
        <p:xfrm>
          <a:off x="2308225" y="4191529"/>
          <a:ext cx="3522662" cy="2348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D97C4EF5-BAC0-4A8D-83DB-C64DB75D2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992803"/>
              </p:ext>
            </p:extLst>
          </p:nvPr>
        </p:nvGraphicFramePr>
        <p:xfrm>
          <a:off x="5830887" y="4190471"/>
          <a:ext cx="3522662" cy="2348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6381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Requirement</a:t>
            </a:r>
            <a:r>
              <a:rPr lang="es-ES" sz="4400" dirty="0"/>
              <a:t> </a:t>
            </a:r>
            <a:r>
              <a:rPr lang="es-ES" sz="4400" dirty="0" err="1"/>
              <a:t>Analysis</a:t>
            </a:r>
            <a:endParaRPr lang="es-ES" sz="4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2975A05-82E2-4A8F-87A2-A8060037F6B0}"/>
              </a:ext>
            </a:extLst>
          </p:cNvPr>
          <p:cNvSpPr txBox="1"/>
          <p:nvPr/>
        </p:nvSpPr>
        <p:spPr>
          <a:xfrm>
            <a:off x="1524000" y="2153920"/>
            <a:ext cx="914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Derived</a:t>
            </a:r>
            <a:r>
              <a:rPr lang="es-ES" b="1" dirty="0"/>
              <a:t> </a:t>
            </a:r>
            <a:r>
              <a:rPr lang="es-ES" b="1" dirty="0" err="1"/>
              <a:t>from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Analysis</a:t>
            </a:r>
            <a:r>
              <a:rPr lang="es-ES" b="1" dirty="0"/>
              <a:t> – </a:t>
            </a:r>
            <a:r>
              <a:rPr lang="es-ES" b="1" dirty="0" err="1"/>
              <a:t>Users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who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young</a:t>
            </a:r>
            <a:r>
              <a:rPr lang="es-ES" dirty="0"/>
              <a:t>, </a:t>
            </a:r>
            <a:r>
              <a:rPr lang="es-ES" dirty="0" err="1"/>
              <a:t>ranging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18 </a:t>
            </a:r>
            <a:r>
              <a:rPr lang="es-ES" dirty="0" err="1"/>
              <a:t>to</a:t>
            </a:r>
            <a:r>
              <a:rPr lang="es-ES" dirty="0"/>
              <a:t> 35 </a:t>
            </a:r>
            <a:r>
              <a:rPr lang="es-ES" dirty="0" err="1"/>
              <a:t>years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They</a:t>
            </a:r>
            <a:r>
              <a:rPr lang="es-ES" dirty="0"/>
              <a:t> can </a:t>
            </a:r>
            <a:r>
              <a:rPr lang="es-ES" dirty="0" err="1"/>
              <a:t>economic</a:t>
            </a:r>
            <a:r>
              <a:rPr lang="es-ES" dirty="0"/>
              <a:t> </a:t>
            </a:r>
            <a:r>
              <a:rPr lang="es-ES" dirty="0" err="1"/>
              <a:t>afford</a:t>
            </a:r>
            <a:r>
              <a:rPr lang="es-ES" dirty="0"/>
              <a:t> </a:t>
            </a:r>
            <a:r>
              <a:rPr lang="es-ES" dirty="0" err="1"/>
              <a:t>travels</a:t>
            </a:r>
            <a:r>
              <a:rPr lang="es-ES" dirty="0"/>
              <a:t> </a:t>
            </a:r>
            <a:r>
              <a:rPr lang="es-ES" dirty="0" err="1"/>
              <a:t>around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modest</a:t>
            </a:r>
            <a:r>
              <a:rPr lang="es-ES" dirty="0"/>
              <a:t> </a:t>
            </a:r>
            <a:r>
              <a:rPr lang="es-ES" dirty="0" err="1"/>
              <a:t>bucket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who</a:t>
            </a:r>
            <a:r>
              <a:rPr lang="es-ES" dirty="0"/>
              <a:t> </a:t>
            </a:r>
            <a:r>
              <a:rPr lang="es-ES" dirty="0" err="1"/>
              <a:t>stay</a:t>
            </a:r>
            <a:r>
              <a:rPr lang="es-ES" dirty="0"/>
              <a:t> more </a:t>
            </a:r>
            <a:r>
              <a:rPr lang="es-ES" dirty="0" err="1"/>
              <a:t>than</a:t>
            </a:r>
            <a:r>
              <a:rPr lang="es-ES" dirty="0"/>
              <a:t> 5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destination</a:t>
            </a:r>
            <a:r>
              <a:rPr lang="es-ES" dirty="0"/>
              <a:t>,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touristic</a:t>
            </a:r>
            <a:r>
              <a:rPr lang="es-ES" dirty="0"/>
              <a:t> places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been</a:t>
            </a:r>
            <a:r>
              <a:rPr lang="es-ES" dirty="0"/>
              <a:t> </a:t>
            </a:r>
            <a:r>
              <a:rPr lang="es-ES" dirty="0" err="1"/>
              <a:t>visited</a:t>
            </a:r>
            <a:r>
              <a:rPr lang="es-ES" dirty="0"/>
              <a:t> and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start</a:t>
            </a:r>
            <a:r>
              <a:rPr lang="es-ES" dirty="0"/>
              <a:t> </a:t>
            </a:r>
            <a:r>
              <a:rPr lang="es-ES" dirty="0" err="1"/>
              <a:t>searching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non-</a:t>
            </a:r>
            <a:r>
              <a:rPr lang="es-ES" dirty="0" err="1"/>
              <a:t>touristic</a:t>
            </a:r>
            <a:r>
              <a:rPr lang="es-ES" dirty="0"/>
              <a:t> places.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mobile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,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objetive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18 </a:t>
            </a:r>
            <a:r>
              <a:rPr lang="es-ES" dirty="0" err="1"/>
              <a:t>to</a:t>
            </a:r>
            <a:r>
              <a:rPr lang="es-ES" dirty="0"/>
              <a:t> 35.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Young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who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advices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internet are </a:t>
            </a:r>
            <a:r>
              <a:rPr lang="es-ES" dirty="0" err="1"/>
              <a:t>potentially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.</a:t>
            </a:r>
          </a:p>
          <a:p>
            <a:endParaRPr lang="es-ES" b="1" dirty="0"/>
          </a:p>
          <a:p>
            <a:r>
              <a:rPr lang="es-ES" b="1" dirty="0" err="1"/>
              <a:t>Conclusion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can be a </a:t>
            </a:r>
            <a:r>
              <a:rPr lang="es-ES" dirty="0" err="1"/>
              <a:t>mobile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even</a:t>
            </a:r>
            <a:r>
              <a:rPr lang="es-ES" dirty="0"/>
              <a:t> a </a:t>
            </a:r>
            <a:r>
              <a:rPr lang="es-ES" dirty="0" err="1"/>
              <a:t>website-based</a:t>
            </a:r>
            <a:r>
              <a:rPr lang="es-ES" dirty="0"/>
              <a:t> portal.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show </a:t>
            </a:r>
            <a:r>
              <a:rPr lang="es-ES" dirty="0" err="1"/>
              <a:t>designers</a:t>
            </a:r>
            <a:r>
              <a:rPr lang="es-ES" dirty="0"/>
              <a:t> and </a:t>
            </a:r>
            <a:r>
              <a:rPr lang="es-ES" dirty="0" err="1"/>
              <a:t>travellers</a:t>
            </a:r>
            <a:r>
              <a:rPr lang="es-ES" dirty="0"/>
              <a:t> </a:t>
            </a:r>
            <a:r>
              <a:rPr lang="es-ES" dirty="0" err="1"/>
              <a:t>ordered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ranking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popularity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Users</a:t>
            </a:r>
            <a:r>
              <a:rPr lang="es-ES" dirty="0"/>
              <a:t> can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designer</a:t>
            </a:r>
            <a:r>
              <a:rPr lang="es-ES" dirty="0"/>
              <a:t>, </a:t>
            </a:r>
            <a:r>
              <a:rPr lang="es-ES" dirty="0" err="1"/>
              <a:t>traveller</a:t>
            </a:r>
            <a:r>
              <a:rPr lang="es-ES" dirty="0"/>
              <a:t>, </a:t>
            </a:r>
            <a:r>
              <a:rPr lang="es-ES" dirty="0" err="1"/>
              <a:t>member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a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quickly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trip</a:t>
            </a:r>
            <a:r>
              <a:rPr lang="es-ES" dirty="0"/>
              <a:t> </a:t>
            </a:r>
            <a:r>
              <a:rPr lang="es-ES" dirty="0" err="1"/>
              <a:t>planned</a:t>
            </a:r>
            <a:r>
              <a:rPr lang="es-ES" dirty="0"/>
              <a:t> so </a:t>
            </a:r>
            <a:r>
              <a:rPr lang="es-ES" dirty="0" err="1"/>
              <a:t>easy-interaction</a:t>
            </a:r>
            <a:r>
              <a:rPr lang="es-ES" dirty="0"/>
              <a:t> </a:t>
            </a:r>
            <a:r>
              <a:rPr lang="es-ES" dirty="0" err="1"/>
              <a:t>means</a:t>
            </a:r>
            <a:r>
              <a:rPr lang="es-ES" dirty="0"/>
              <a:t> more positive </a:t>
            </a:r>
            <a:r>
              <a:rPr lang="es-ES" dirty="0" err="1"/>
              <a:t>feedback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98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25D03-FCEE-4F7E-8580-93CD3D87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Computer Interaction (A.Y. 2017/2018) - </a:t>
            </a:r>
            <a:r>
              <a:rPr lang="en-US" dirty="0" err="1"/>
              <a:t>PlanytsAPP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75181AC-6179-4740-A2A2-E2471DD45FE9}"/>
              </a:ext>
            </a:extLst>
          </p:cNvPr>
          <p:cNvSpPr/>
          <p:nvPr/>
        </p:nvSpPr>
        <p:spPr>
          <a:xfrm>
            <a:off x="1524000" y="883627"/>
            <a:ext cx="9144000" cy="1011848"/>
          </a:xfrm>
          <a:prstGeom prst="roundRect">
            <a:avLst/>
          </a:prstGeom>
          <a:solidFill>
            <a:srgbClr val="0E9434"/>
          </a:solidFill>
          <a:ln>
            <a:solidFill>
              <a:srgbClr val="0E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err="1"/>
              <a:t>Mock</a:t>
            </a:r>
            <a:r>
              <a:rPr lang="es-ES" sz="4400" dirty="0"/>
              <a:t>-ups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5ED259-0F35-4961-8467-68D0E6A06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2006600"/>
            <a:ext cx="66198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893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1863</Words>
  <Application>Microsoft Office PowerPoint</Application>
  <PresentationFormat>Panorámica</PresentationFormat>
  <Paragraphs>253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Plan your Trips, Feel and go deeper in your travels.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your Trips, Feel and go deeper in your travels.</dc:title>
  <dc:creator>Michele Moreno</dc:creator>
  <cp:lastModifiedBy>Michele Moreno</cp:lastModifiedBy>
  <cp:revision>43</cp:revision>
  <dcterms:created xsi:type="dcterms:W3CDTF">2018-07-04T09:45:16Z</dcterms:created>
  <dcterms:modified xsi:type="dcterms:W3CDTF">2018-07-05T00:12:21Z</dcterms:modified>
</cp:coreProperties>
</file>